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60" r:id="rId5"/>
    <p:sldId id="261" r:id="rId6"/>
    <p:sldId id="259"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Arial" panose="020B0604020202020204" pitchFamily="34" charset="0"/>
      <p:regular r:id="rId20"/>
    </p:embeddedFont>
    <p:embeddedFont>
      <p:font typeface="Arial Unicode" panose="020B0604020202020204" pitchFamily="34" charset="-128"/>
      <p:regular r:id="rId21"/>
    </p:embeddedFont>
    <p:embeddedFont>
      <p:font typeface="Calibri" panose="020F0502020204030204" pitchFamily="34" charset="0"/>
      <p:regular r:id="rId22"/>
      <p:bold r:id="rId23"/>
      <p:italic r:id="rId24"/>
      <p:boldItalic r:id="rId25"/>
    </p:embeddedFont>
    <p:embeddedFont>
      <p:font typeface="Libre Baskerville" panose="02000000000000000000" pitchFamily="2" charset="0"/>
      <p:regular r:id="rId26"/>
      <p:bold r:id="rId27"/>
      <p:italic r:id="rId28"/>
    </p:embeddedFont>
    <p:embeddedFont>
      <p:font typeface="Nunito Sans" pitchFamily="2" charset="77"/>
      <p:regular r:id="rId29"/>
      <p:bold r:id="rId30"/>
      <p:italic r:id="rId31"/>
      <p:boldItalic r:id="rId32"/>
    </p:embeddedFont>
    <p:embeddedFont>
      <p:font typeface="Nunito Sans Heavy" pitchFamily="2" charset="77"/>
      <p:regular r:id="rId33"/>
      <p:bold r:id="rId34"/>
    </p:embeddedFont>
    <p:embeddedFont>
      <p:font typeface="Nunito Sans Semi-Bold" pitchFamily="2" charset="77"/>
      <p:regular r:id="rId35"/>
      <p:bold r:id="rId36"/>
    </p:embeddedFont>
    <p:embeddedFont>
      <p:font typeface="Yeseva One" pitchFamily="2" charset="77"/>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711" autoAdjust="0"/>
    <p:restoredTop sz="94450" autoAdjust="0"/>
  </p:normalViewPr>
  <p:slideViewPr>
    <p:cSldViewPr>
      <p:cViewPr varScale="1">
        <p:scale>
          <a:sx n="105" d="100"/>
          <a:sy n="105" d="100"/>
        </p:scale>
        <p:origin x="248"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viewProps" Target="viewProp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s>
</file>

<file path=ppt/media/image1.jpeg>
</file>

<file path=ppt/media/image10.png>
</file>

<file path=ppt/media/image11.jpeg>
</file>

<file path=ppt/media/image12.png>
</file>

<file path=ppt/media/image13.png>
</file>

<file path=ppt/media/image14.sv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svg>
</file>

<file path=ppt/media/image23.png>
</file>

<file path=ppt/media/image24.svg>
</file>

<file path=ppt/media/image3.sv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D091DB-6C8E-944D-BED9-A064CB66A41E}" type="datetimeFigureOut">
              <a:rPr lang="en-US" smtClean="0"/>
              <a:t>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2890EF-48F8-954D-8D9A-ABFA2C0EE5F8}" type="slidenum">
              <a:rPr lang="en-US" smtClean="0"/>
              <a:t>‹#›</a:t>
            </a:fld>
            <a:endParaRPr lang="en-US"/>
          </a:p>
        </p:txBody>
      </p:sp>
    </p:spTree>
    <p:extLst>
      <p:ext uri="{BB962C8B-B14F-4D97-AF65-F5344CB8AC3E}">
        <p14:creationId xmlns:p14="http://schemas.microsoft.com/office/powerpoint/2010/main" val="11305397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2</a:t>
            </a:fld>
            <a:endParaRPr lang="en-US"/>
          </a:p>
        </p:txBody>
      </p:sp>
    </p:spTree>
    <p:extLst>
      <p:ext uri="{BB962C8B-B14F-4D97-AF65-F5344CB8AC3E}">
        <p14:creationId xmlns:p14="http://schemas.microsoft.com/office/powerpoint/2010/main" val="14227855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17</a:t>
            </a:fld>
            <a:endParaRPr lang="en-US"/>
          </a:p>
        </p:txBody>
      </p:sp>
    </p:spTree>
    <p:extLst>
      <p:ext uri="{BB962C8B-B14F-4D97-AF65-F5344CB8AC3E}">
        <p14:creationId xmlns:p14="http://schemas.microsoft.com/office/powerpoint/2010/main" val="3263803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5</a:t>
            </a:fld>
            <a:endParaRPr lang="en-US"/>
          </a:p>
        </p:txBody>
      </p:sp>
    </p:spTree>
    <p:extLst>
      <p:ext uri="{BB962C8B-B14F-4D97-AF65-F5344CB8AC3E}">
        <p14:creationId xmlns:p14="http://schemas.microsoft.com/office/powerpoint/2010/main" val="1758854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6</a:t>
            </a:fld>
            <a:endParaRPr lang="en-US"/>
          </a:p>
        </p:txBody>
      </p:sp>
    </p:spTree>
    <p:extLst>
      <p:ext uri="{BB962C8B-B14F-4D97-AF65-F5344CB8AC3E}">
        <p14:creationId xmlns:p14="http://schemas.microsoft.com/office/powerpoint/2010/main" val="3378660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7</a:t>
            </a:fld>
            <a:endParaRPr lang="en-US"/>
          </a:p>
        </p:txBody>
      </p:sp>
    </p:spTree>
    <p:extLst>
      <p:ext uri="{BB962C8B-B14F-4D97-AF65-F5344CB8AC3E}">
        <p14:creationId xmlns:p14="http://schemas.microsoft.com/office/powerpoint/2010/main" val="2057695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10</a:t>
            </a:fld>
            <a:endParaRPr lang="en-US"/>
          </a:p>
        </p:txBody>
      </p:sp>
    </p:spTree>
    <p:extLst>
      <p:ext uri="{BB962C8B-B14F-4D97-AF65-F5344CB8AC3E}">
        <p14:creationId xmlns:p14="http://schemas.microsoft.com/office/powerpoint/2010/main" val="2787671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11</a:t>
            </a:fld>
            <a:endParaRPr lang="en-US"/>
          </a:p>
        </p:txBody>
      </p:sp>
    </p:spTree>
    <p:extLst>
      <p:ext uri="{BB962C8B-B14F-4D97-AF65-F5344CB8AC3E}">
        <p14:creationId xmlns:p14="http://schemas.microsoft.com/office/powerpoint/2010/main" val="3242317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12</a:t>
            </a:fld>
            <a:endParaRPr lang="en-US"/>
          </a:p>
        </p:txBody>
      </p:sp>
    </p:spTree>
    <p:extLst>
      <p:ext uri="{BB962C8B-B14F-4D97-AF65-F5344CB8AC3E}">
        <p14:creationId xmlns:p14="http://schemas.microsoft.com/office/powerpoint/2010/main" val="2953707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13</a:t>
            </a:fld>
            <a:endParaRPr lang="en-US"/>
          </a:p>
        </p:txBody>
      </p:sp>
    </p:spTree>
    <p:extLst>
      <p:ext uri="{BB962C8B-B14F-4D97-AF65-F5344CB8AC3E}">
        <p14:creationId xmlns:p14="http://schemas.microsoft.com/office/powerpoint/2010/main" val="342293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2890EF-48F8-954D-8D9A-ABFA2C0EE5F8}" type="slidenum">
              <a:rPr lang="en-US" smtClean="0"/>
              <a:t>14</a:t>
            </a:fld>
            <a:endParaRPr lang="en-US"/>
          </a:p>
        </p:txBody>
      </p:sp>
    </p:spTree>
    <p:extLst>
      <p:ext uri="{BB962C8B-B14F-4D97-AF65-F5344CB8AC3E}">
        <p14:creationId xmlns:p14="http://schemas.microsoft.com/office/powerpoint/2010/main" val="10535349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hyperlink" Target="https://wiki.eyewire.org/Contrastive_Hebbian_learning" TargetMode="Externa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hyperlink" Target="https://en.wikipedia.org/wiki/Hodgkin%E2%80%93Huxley_model"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6.png"/><Relationship Id="rId4" Type="http://schemas.openxmlformats.org/officeDocument/2006/relationships/image" Target="../media/image3.svg"/><Relationship Id="rId9" Type="http://schemas.openxmlformats.org/officeDocument/2006/relationships/hyperlink" Target="https://basicmedicalkey.com/7-biological-membranes-and-membrane-transport/"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hyperlink" Target="https://www.noemamag.com/blueprints-of-intelligence/" TargetMode="External"/><Relationship Id="rId5" Type="http://schemas.openxmlformats.org/officeDocument/2006/relationships/image" Target="../media/image17.png"/><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hyperlink" Target="https://www.mldawn.com/what-is-the-delta-rule-part-1/" TargetMode="External"/><Relationship Id="rId5" Type="http://schemas.openxmlformats.org/officeDocument/2006/relationships/image" Target="../media/image18.png"/><Relationship Id="rId4" Type="http://schemas.openxmlformats.org/officeDocument/2006/relationships/image" Target="../media/image3.sv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hyperlink" Target="https://www.google.com/imgres?q=typical%20Hopfield%20Neural%20Network&amp;imgurl=https%3A%2F%2Fars.els-cdn.com%2Fcontent%2Fimage%2F3-s2.0-B9780128184387000034-f03-02-9780128184387.jpg&amp;imgrefurl=https%3A%2F%2Fwww.sciencedirect.com%2Ftopics%2Fcomputer-science%2Fhopfield-network&amp;docid=_k9vh5pf2EHS1M&amp;tbnid=EjVzB__f42R8iM&amp;vet=12ahUKEwi07IHih_6EAxW1SEEAHX8UAAwQM3oECHQQAA..i&amp;w=505&amp;h=319&amp;hcb=2&amp;ved=2ahUKEwi07IHih_6EAxW1SEEAHX8UAAwQM3oECHQQAA" TargetMode="External"/><Relationship Id="rId5" Type="http://schemas.openxmlformats.org/officeDocument/2006/relationships/image" Target="../media/image19.jpeg"/><Relationship Id="rId4" Type="http://schemas.openxmlformats.org/officeDocument/2006/relationships/image" Target="../media/image3.sv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hyperlink" Target="https://en.wikipedia.org/wiki/Boltzmann_machine" TargetMode="Externa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s://opentextbc.ca/biology/chapter/16-2-how-neurons-communicate/"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jackterwilliger.com/biological-neural-networks-part-i-spiking-neurons/"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888" b="-5888"/>
            </a:stretch>
          </a:blipFill>
        </p:spPr>
      </p:sp>
      <p:sp>
        <p:nvSpPr>
          <p:cNvPr id="3" name="TextBox 3"/>
          <p:cNvSpPr txBox="1"/>
          <p:nvPr/>
        </p:nvSpPr>
        <p:spPr>
          <a:xfrm>
            <a:off x="3283182" y="3661103"/>
            <a:ext cx="11721636" cy="4026536"/>
          </a:xfrm>
          <a:prstGeom prst="rect">
            <a:avLst/>
          </a:prstGeom>
        </p:spPr>
        <p:txBody>
          <a:bodyPr lIns="0" tIns="0" rIns="0" bIns="0" rtlCol="0" anchor="t">
            <a:spAutoFit/>
          </a:bodyPr>
          <a:lstStyle/>
          <a:p>
            <a:pPr algn="ctr">
              <a:lnSpc>
                <a:spcPts val="10400"/>
              </a:lnSpc>
            </a:pPr>
            <a:r>
              <a:rPr lang="en-US" sz="10400">
                <a:solidFill>
                  <a:srgbClr val="000000"/>
                </a:solidFill>
                <a:latin typeface="Yeseva One"/>
              </a:rPr>
              <a:t>Modelling Biological Neural Networks</a:t>
            </a:r>
          </a:p>
        </p:txBody>
      </p:sp>
      <p:sp>
        <p:nvSpPr>
          <p:cNvPr id="4" name="TextBox 4"/>
          <p:cNvSpPr txBox="1"/>
          <p:nvPr/>
        </p:nvSpPr>
        <p:spPr>
          <a:xfrm>
            <a:off x="3283182" y="1089025"/>
            <a:ext cx="11721636" cy="400050"/>
          </a:xfrm>
          <a:prstGeom prst="rect">
            <a:avLst/>
          </a:prstGeom>
        </p:spPr>
        <p:txBody>
          <a:bodyPr lIns="0" tIns="0" rIns="0" bIns="0" rtlCol="0" anchor="t">
            <a:spAutoFit/>
          </a:bodyPr>
          <a:lstStyle/>
          <a:p>
            <a:pPr algn="ctr">
              <a:lnSpc>
                <a:spcPts val="3000"/>
              </a:lnSpc>
            </a:pPr>
            <a:r>
              <a:rPr lang="en-US" sz="3000">
                <a:solidFill>
                  <a:srgbClr val="000000"/>
                </a:solidFill>
                <a:latin typeface="Libre Baskerville"/>
              </a:rPr>
              <a:t>University Colleage Cork</a:t>
            </a:r>
          </a:p>
        </p:txBody>
      </p:sp>
      <p:sp>
        <p:nvSpPr>
          <p:cNvPr id="5" name="TextBox 5"/>
          <p:cNvSpPr txBox="1"/>
          <p:nvPr/>
        </p:nvSpPr>
        <p:spPr>
          <a:xfrm>
            <a:off x="3283182" y="8858250"/>
            <a:ext cx="11721636" cy="400050"/>
          </a:xfrm>
          <a:prstGeom prst="rect">
            <a:avLst/>
          </a:prstGeom>
        </p:spPr>
        <p:txBody>
          <a:bodyPr lIns="0" tIns="0" rIns="0" bIns="0" rtlCol="0" anchor="t">
            <a:spAutoFit/>
          </a:bodyPr>
          <a:lstStyle/>
          <a:p>
            <a:pPr algn="ctr">
              <a:lnSpc>
                <a:spcPts val="3000"/>
              </a:lnSpc>
            </a:pPr>
            <a:r>
              <a:rPr lang="en-US" sz="3000">
                <a:solidFill>
                  <a:srgbClr val="000000"/>
                </a:solidFill>
                <a:latin typeface="Libre Baskerville"/>
              </a:rPr>
              <a:t>Ananthakrishnan, Kai &amp; Laurel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3" name="TextBox 13"/>
          <p:cNvSpPr txBox="1"/>
          <p:nvPr/>
        </p:nvSpPr>
        <p:spPr>
          <a:xfrm>
            <a:off x="8205660" y="502681"/>
            <a:ext cx="10082340" cy="1377949"/>
          </a:xfrm>
          <a:prstGeom prst="rect">
            <a:avLst/>
          </a:prstGeom>
        </p:spPr>
        <p:txBody>
          <a:bodyPr lIns="0" tIns="0" rIns="0" bIns="0" rtlCol="0" anchor="t">
            <a:spAutoFit/>
          </a:bodyPr>
          <a:lstStyle/>
          <a:p>
            <a:pPr algn="ctr">
              <a:lnSpc>
                <a:spcPts val="11200"/>
              </a:lnSpc>
            </a:pPr>
            <a:r>
              <a:rPr lang="en-US" sz="8000">
                <a:solidFill>
                  <a:srgbClr val="65A4CD"/>
                </a:solidFill>
                <a:latin typeface="Nunito Sans Heavy"/>
              </a:rPr>
              <a:t>Hebb Learning rules</a:t>
            </a:r>
          </a:p>
        </p:txBody>
      </p:sp>
      <p:sp>
        <p:nvSpPr>
          <p:cNvPr id="14" name="TextBox 14"/>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06</a:t>
            </a:r>
          </a:p>
        </p:txBody>
      </p:sp>
      <p:sp>
        <p:nvSpPr>
          <p:cNvPr id="17" name="Rounded Rectangle 16">
            <a:extLst>
              <a:ext uri="{FF2B5EF4-FFF2-40B4-BE49-F238E27FC236}">
                <a16:creationId xmlns:a16="http://schemas.microsoft.com/office/drawing/2014/main" id="{29608B01-116F-134A-88F8-EC8CE02F73FC}"/>
              </a:ext>
            </a:extLst>
          </p:cNvPr>
          <p:cNvSpPr/>
          <p:nvPr/>
        </p:nvSpPr>
        <p:spPr>
          <a:xfrm>
            <a:off x="533400" y="3817436"/>
            <a:ext cx="7086600" cy="4652713"/>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5" name="TextBox 15"/>
          <p:cNvSpPr txBox="1"/>
          <p:nvPr/>
        </p:nvSpPr>
        <p:spPr>
          <a:xfrm>
            <a:off x="802293" y="3940671"/>
            <a:ext cx="6665307" cy="4828245"/>
          </a:xfrm>
          <a:prstGeom prst="rect">
            <a:avLst/>
          </a:prstGeom>
        </p:spPr>
        <p:txBody>
          <a:bodyPr wrap="square" lIns="0" tIns="0" rIns="0" bIns="0" rtlCol="0" anchor="t">
            <a:spAutoFit/>
          </a:bodyPr>
          <a:lstStyle/>
          <a:p>
            <a:pPr>
              <a:lnSpc>
                <a:spcPts val="4200"/>
              </a:lnSpc>
            </a:pPr>
            <a:r>
              <a:rPr lang="en-US" sz="3000" dirty="0">
                <a:solidFill>
                  <a:srgbClr val="000000"/>
                </a:solidFill>
                <a:latin typeface="Nunito Sans"/>
              </a:rPr>
              <a:t>In 1949, Donald </a:t>
            </a:r>
            <a:r>
              <a:rPr lang="en-US" sz="3000" dirty="0" err="1">
                <a:solidFill>
                  <a:srgbClr val="000000"/>
                </a:solidFill>
                <a:latin typeface="Nunito Sans"/>
              </a:rPr>
              <a:t>Hebbinan</a:t>
            </a:r>
            <a:r>
              <a:rPr lang="en-US" sz="3000" dirty="0">
                <a:solidFill>
                  <a:srgbClr val="000000"/>
                </a:solidFill>
                <a:latin typeface="Nunito Sans"/>
              </a:rPr>
              <a:t> introduced a neural learning rule, that shows the connection strength between Neurons increases when one neuron's firing consistently precedes another', which means we can  updates the connections or weights between neurons based on training samples.[2].</a:t>
            </a:r>
          </a:p>
          <a:p>
            <a:pPr>
              <a:lnSpc>
                <a:spcPts val="4200"/>
              </a:lnSpc>
              <a:spcBef>
                <a:spcPct val="0"/>
              </a:spcBef>
            </a:pPr>
            <a:endParaRPr lang="en-US" sz="3000" dirty="0">
              <a:solidFill>
                <a:srgbClr val="000000"/>
              </a:solidFill>
              <a:latin typeface="Nunito Sans"/>
            </a:endParaRPr>
          </a:p>
        </p:txBody>
      </p:sp>
      <p:sp>
        <p:nvSpPr>
          <p:cNvPr id="16" name="TextBox 16"/>
          <p:cNvSpPr txBox="1"/>
          <p:nvPr/>
        </p:nvSpPr>
        <p:spPr>
          <a:xfrm>
            <a:off x="12258128" y="8902065"/>
            <a:ext cx="1977405" cy="356235"/>
          </a:xfrm>
          <a:prstGeom prst="rect">
            <a:avLst/>
          </a:prstGeom>
        </p:spPr>
        <p:txBody>
          <a:bodyPr lIns="0" tIns="0" rIns="0" bIns="0" rtlCol="0" anchor="t">
            <a:spAutoFit/>
          </a:bodyPr>
          <a:lstStyle/>
          <a:p>
            <a:pPr algn="ctr">
              <a:lnSpc>
                <a:spcPts val="2940"/>
              </a:lnSpc>
              <a:spcBef>
                <a:spcPct val="0"/>
              </a:spcBef>
            </a:pPr>
            <a:r>
              <a:rPr lang="en-US" sz="2100" u="sng">
                <a:solidFill>
                  <a:srgbClr val="000000"/>
                </a:solidFill>
                <a:latin typeface="Nunito Sans"/>
                <a:hlinkClick r:id="rId5" tooltip="https://wiki.eyewire.org/Contrastive_Hebbian_learning"/>
              </a:rPr>
              <a:t>Soucre:  Eyewire</a:t>
            </a:r>
          </a:p>
        </p:txBody>
      </p:sp>
      <p:pic>
        <p:nvPicPr>
          <p:cNvPr id="19" name="Picture 18">
            <a:extLst>
              <a:ext uri="{FF2B5EF4-FFF2-40B4-BE49-F238E27FC236}">
                <a16:creationId xmlns:a16="http://schemas.microsoft.com/office/drawing/2014/main" id="{01B2A89B-C0F5-A646-91B8-08786283AF9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90420" y="3538515"/>
            <a:ext cx="9829675" cy="465271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11456220" y="5669519"/>
            <a:ext cx="5809129" cy="4114800"/>
          </a:xfrm>
          <a:custGeom>
            <a:avLst/>
            <a:gdLst/>
            <a:ahLst/>
            <a:cxnLst/>
            <a:rect l="l" t="t" r="r" b="b"/>
            <a:pathLst>
              <a:path w="5809129" h="4114800">
                <a:moveTo>
                  <a:pt x="0" y="0"/>
                </a:moveTo>
                <a:lnTo>
                  <a:pt x="5809129" y="0"/>
                </a:lnTo>
                <a:lnTo>
                  <a:pt x="5809129"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TextBox 13"/>
          <p:cNvSpPr txBox="1"/>
          <p:nvPr/>
        </p:nvSpPr>
        <p:spPr>
          <a:xfrm>
            <a:off x="6641246" y="502681"/>
            <a:ext cx="11646754" cy="1377949"/>
          </a:xfrm>
          <a:prstGeom prst="rect">
            <a:avLst/>
          </a:prstGeom>
        </p:spPr>
        <p:txBody>
          <a:bodyPr lIns="0" tIns="0" rIns="0" bIns="0" rtlCol="0" anchor="t">
            <a:spAutoFit/>
          </a:bodyPr>
          <a:lstStyle/>
          <a:p>
            <a:pPr algn="ctr">
              <a:lnSpc>
                <a:spcPts val="11200"/>
              </a:lnSpc>
            </a:pPr>
            <a:r>
              <a:rPr lang="en-US" sz="8000" dirty="0">
                <a:solidFill>
                  <a:srgbClr val="65A4CD"/>
                </a:solidFill>
                <a:latin typeface="Nunito Sans Heavy"/>
              </a:rPr>
              <a:t>Hodgkin-Huxley Model</a:t>
            </a:r>
          </a:p>
        </p:txBody>
      </p:sp>
      <p:sp>
        <p:nvSpPr>
          <p:cNvPr id="14" name="TextBox 14"/>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07</a:t>
            </a:r>
          </a:p>
        </p:txBody>
      </p:sp>
      <p:sp>
        <p:nvSpPr>
          <p:cNvPr id="19" name="Rounded Rectangle 18">
            <a:extLst>
              <a:ext uri="{FF2B5EF4-FFF2-40B4-BE49-F238E27FC236}">
                <a16:creationId xmlns:a16="http://schemas.microsoft.com/office/drawing/2014/main" id="{CD9B68D6-A4CE-7446-B46C-10F7E0372385}"/>
              </a:ext>
            </a:extLst>
          </p:cNvPr>
          <p:cNvSpPr/>
          <p:nvPr/>
        </p:nvSpPr>
        <p:spPr>
          <a:xfrm>
            <a:off x="228600" y="3170373"/>
            <a:ext cx="9525002" cy="4530517"/>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6" name="TextBox 16"/>
          <p:cNvSpPr txBox="1"/>
          <p:nvPr/>
        </p:nvSpPr>
        <p:spPr>
          <a:xfrm>
            <a:off x="12921380" y="9842969"/>
            <a:ext cx="2683158" cy="358166"/>
          </a:xfrm>
          <a:prstGeom prst="rect">
            <a:avLst/>
          </a:prstGeom>
        </p:spPr>
        <p:txBody>
          <a:bodyPr wrap="square" lIns="0" tIns="0" rIns="0" bIns="0" rtlCol="0" anchor="t">
            <a:spAutoFit/>
          </a:bodyPr>
          <a:lstStyle/>
          <a:p>
            <a:pPr algn="ctr">
              <a:lnSpc>
                <a:spcPts val="2940"/>
              </a:lnSpc>
              <a:spcBef>
                <a:spcPct val="0"/>
              </a:spcBef>
            </a:pPr>
            <a:r>
              <a:rPr lang="en-US" sz="2100" dirty="0" err="1">
                <a:solidFill>
                  <a:srgbClr val="000000"/>
                </a:solidFill>
                <a:latin typeface="Nunito Sans"/>
              </a:rPr>
              <a:t>Soucre</a:t>
            </a:r>
            <a:r>
              <a:rPr lang="en-US" sz="2100" dirty="0">
                <a:solidFill>
                  <a:srgbClr val="000000"/>
                </a:solidFill>
                <a:latin typeface="Nunito Sans"/>
              </a:rPr>
              <a:t>: </a:t>
            </a:r>
            <a:r>
              <a:rPr lang="en-US" sz="2100" u="sng" dirty="0">
                <a:solidFill>
                  <a:srgbClr val="000000"/>
                </a:solidFill>
                <a:latin typeface="Nunito Sans"/>
                <a:hlinkClick r:id="rId7" tooltip="https://en.wikipedia.org/wiki/Hodgkin%E2%80%93Huxley_model"/>
              </a:rPr>
              <a:t>Wikipedia</a:t>
            </a:r>
          </a:p>
        </p:txBody>
      </p:sp>
      <p:pic>
        <p:nvPicPr>
          <p:cNvPr id="21" name="Picture 20">
            <a:extLst>
              <a:ext uri="{FF2B5EF4-FFF2-40B4-BE49-F238E27FC236}">
                <a16:creationId xmlns:a16="http://schemas.microsoft.com/office/drawing/2014/main" id="{8758843F-2984-5242-A0B1-11E4226D2FA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870621" y="2211623"/>
            <a:ext cx="6934029" cy="2612822"/>
          </a:xfrm>
          <a:prstGeom prst="rect">
            <a:avLst/>
          </a:prstGeom>
        </p:spPr>
      </p:pic>
      <p:sp>
        <p:nvSpPr>
          <p:cNvPr id="24" name="TextBox 16">
            <a:extLst>
              <a:ext uri="{FF2B5EF4-FFF2-40B4-BE49-F238E27FC236}">
                <a16:creationId xmlns:a16="http://schemas.microsoft.com/office/drawing/2014/main" id="{44966DC5-61E0-7D43-B58C-63EE704575D4}"/>
              </a:ext>
            </a:extLst>
          </p:cNvPr>
          <p:cNvSpPr txBox="1"/>
          <p:nvPr/>
        </p:nvSpPr>
        <p:spPr>
          <a:xfrm>
            <a:off x="12139157" y="4858043"/>
            <a:ext cx="3181221" cy="359714"/>
          </a:xfrm>
          <a:prstGeom prst="rect">
            <a:avLst/>
          </a:prstGeom>
        </p:spPr>
        <p:txBody>
          <a:bodyPr wrap="square" lIns="0" tIns="0" rIns="0" bIns="0" rtlCol="0" anchor="t">
            <a:spAutoFit/>
          </a:bodyPr>
          <a:lstStyle/>
          <a:p>
            <a:pPr algn="ctr">
              <a:lnSpc>
                <a:spcPts val="2940"/>
              </a:lnSpc>
              <a:spcBef>
                <a:spcPct val="0"/>
              </a:spcBef>
            </a:pPr>
            <a:r>
              <a:rPr lang="en-US" sz="2100" dirty="0" err="1">
                <a:solidFill>
                  <a:srgbClr val="000000"/>
                </a:solidFill>
                <a:latin typeface="Nunito Sans"/>
              </a:rPr>
              <a:t>Soucre</a:t>
            </a:r>
            <a:r>
              <a:rPr lang="en-US" sz="2100" dirty="0">
                <a:solidFill>
                  <a:srgbClr val="000000"/>
                </a:solidFill>
                <a:latin typeface="Nunito Sans"/>
              </a:rPr>
              <a:t>: </a:t>
            </a:r>
            <a:r>
              <a:rPr lang="en-US" sz="2100" u="sng" dirty="0">
                <a:solidFill>
                  <a:srgbClr val="000000"/>
                </a:solidFill>
                <a:latin typeface="Nunito Sans"/>
                <a:hlinkClick r:id="rId9" tooltip="https://en.wikipedia.org/wiki/Hodgkin%E2%80%93Huxley_model"/>
              </a:rPr>
              <a:t>basicmedicalkey</a:t>
            </a:r>
            <a:endParaRPr lang="en-US" sz="2100" u="sng" dirty="0">
              <a:solidFill>
                <a:srgbClr val="000000"/>
              </a:solidFill>
              <a:latin typeface="Nunito Sans"/>
              <a:hlinkClick r:id="rId7" tooltip="https://en.wikipedia.org/wiki/Hodgkin%E2%80%93Huxley_model"/>
            </a:endParaRPr>
          </a:p>
        </p:txBody>
      </p:sp>
      <p:sp>
        <p:nvSpPr>
          <p:cNvPr id="25" name="TextBox 15">
            <a:extLst>
              <a:ext uri="{FF2B5EF4-FFF2-40B4-BE49-F238E27FC236}">
                <a16:creationId xmlns:a16="http://schemas.microsoft.com/office/drawing/2014/main" id="{E3EE1818-7FE3-AF46-A3CD-31F6DA66440C}"/>
              </a:ext>
            </a:extLst>
          </p:cNvPr>
          <p:cNvSpPr txBox="1"/>
          <p:nvPr/>
        </p:nvSpPr>
        <p:spPr>
          <a:xfrm>
            <a:off x="505999" y="2727049"/>
            <a:ext cx="9247602" cy="4800353"/>
          </a:xfrm>
          <a:prstGeom prst="rect">
            <a:avLst/>
          </a:prstGeom>
        </p:spPr>
        <p:txBody>
          <a:bodyPr wrap="square" lIns="0" tIns="0" rIns="0" bIns="0" rtlCol="0" anchor="t">
            <a:spAutoFit/>
          </a:bodyPr>
          <a:lstStyle/>
          <a:p>
            <a:pPr>
              <a:lnSpc>
                <a:spcPts val="4200"/>
              </a:lnSpc>
            </a:pPr>
            <a:br>
              <a:rPr lang="en-IE" sz="3200" dirty="0"/>
            </a:br>
            <a:r>
              <a:rPr lang="en-IE" sz="3000" b="0" i="0" u="none" strike="noStrike" dirty="0">
                <a:solidFill>
                  <a:srgbClr val="0D0D0D"/>
                </a:solidFill>
                <a:effectLst/>
                <a:latin typeface=""/>
              </a:rPr>
              <a:t>The Hodgkin–Huxley model, also known as the conductance-based model, was developed in 1952 by Alan Hodgkin and Andrew Huxley. This model, consisting of nonlinear differential equations, approximates the electrical </a:t>
            </a:r>
            <a:r>
              <a:rPr lang="en-IE" sz="3000" b="0" i="0" u="none" strike="noStrike" dirty="0" err="1">
                <a:solidFill>
                  <a:srgbClr val="0D0D0D"/>
                </a:solidFill>
                <a:effectLst/>
                <a:latin typeface=""/>
              </a:rPr>
              <a:t>behavior</a:t>
            </a:r>
            <a:r>
              <a:rPr lang="en-IE" sz="3000" b="0" i="0" u="none" strike="noStrike" dirty="0">
                <a:solidFill>
                  <a:srgbClr val="0D0D0D"/>
                </a:solidFill>
                <a:effectLst/>
                <a:latin typeface=""/>
              </a:rPr>
              <a:t> of excitable cells like neurons and muscle cells, providing a continuous-time dynamical system framework for understanding neural excitability and </a:t>
            </a:r>
            <a:r>
              <a:rPr lang="en-IE" sz="3000" b="0" i="0" u="none" strike="noStrike" dirty="0" err="1">
                <a:solidFill>
                  <a:srgbClr val="0D0D0D"/>
                </a:solidFill>
                <a:effectLst/>
                <a:latin typeface=""/>
              </a:rPr>
              <a:t>signaling</a:t>
            </a:r>
            <a:r>
              <a:rPr lang="en-IE" sz="3000" b="0" i="0" u="none" strike="noStrike" dirty="0">
                <a:solidFill>
                  <a:srgbClr val="0D0D0D"/>
                </a:solidFill>
                <a:effectLst/>
                <a:latin typeface=""/>
              </a:rPr>
              <a:t>[3].</a:t>
            </a:r>
            <a:endParaRPr lang="en-US" sz="3000" dirty="0">
              <a:solidFill>
                <a:srgbClr val="000000"/>
              </a:solidFill>
              <a:latin typeface=""/>
            </a:endParaRPr>
          </a:p>
        </p:txBody>
      </p:sp>
      <p:pic>
        <p:nvPicPr>
          <p:cNvPr id="26" name="Picture 25">
            <a:extLst>
              <a:ext uri="{FF2B5EF4-FFF2-40B4-BE49-F238E27FC236}">
                <a16:creationId xmlns:a16="http://schemas.microsoft.com/office/drawing/2014/main" id="{ECCFB130-08DB-2446-BC3A-D1E052E299C0}"/>
              </a:ext>
            </a:extLst>
          </p:cNvPr>
          <p:cNvPicPr>
            <a:picLocks noChangeAspect="1"/>
          </p:cNvPicPr>
          <p:nvPr/>
        </p:nvPicPr>
        <p:blipFill>
          <a:blip r:embed="rId10"/>
          <a:stretch>
            <a:fillRect/>
          </a:stretch>
        </p:blipFill>
        <p:spPr>
          <a:xfrm>
            <a:off x="482319" y="8623077"/>
            <a:ext cx="9131560" cy="9975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10063987" y="2979252"/>
            <a:ext cx="7188977" cy="5784880"/>
          </a:xfrm>
          <a:custGeom>
            <a:avLst/>
            <a:gdLst/>
            <a:ahLst/>
            <a:cxnLst/>
            <a:rect l="l" t="t" r="r" b="b"/>
            <a:pathLst>
              <a:path w="7188977" h="5784880">
                <a:moveTo>
                  <a:pt x="0" y="0"/>
                </a:moveTo>
                <a:lnTo>
                  <a:pt x="7188977" y="0"/>
                </a:lnTo>
                <a:lnTo>
                  <a:pt x="7188977" y="5784880"/>
                </a:lnTo>
                <a:lnTo>
                  <a:pt x="0" y="5784880"/>
                </a:lnTo>
                <a:lnTo>
                  <a:pt x="0" y="0"/>
                </a:lnTo>
                <a:close/>
              </a:path>
            </a:pathLst>
          </a:custGeom>
          <a:blipFill>
            <a:blip r:embed="rId5"/>
            <a:stretch>
              <a:fillRect/>
            </a:stretch>
          </a:blipFill>
        </p:spPr>
      </p:sp>
      <p:sp>
        <p:nvSpPr>
          <p:cNvPr id="13" name="TextBox 13"/>
          <p:cNvSpPr txBox="1"/>
          <p:nvPr/>
        </p:nvSpPr>
        <p:spPr>
          <a:xfrm>
            <a:off x="9441547" y="502681"/>
            <a:ext cx="8846453" cy="1377949"/>
          </a:xfrm>
          <a:prstGeom prst="rect">
            <a:avLst/>
          </a:prstGeom>
        </p:spPr>
        <p:txBody>
          <a:bodyPr lIns="0" tIns="0" rIns="0" bIns="0" rtlCol="0" anchor="t">
            <a:spAutoFit/>
          </a:bodyPr>
          <a:lstStyle/>
          <a:p>
            <a:pPr algn="ctr">
              <a:lnSpc>
                <a:spcPts val="11200"/>
              </a:lnSpc>
            </a:pPr>
            <a:r>
              <a:rPr lang="en-US" sz="8000">
                <a:solidFill>
                  <a:srgbClr val="65A4CD"/>
                </a:solidFill>
                <a:latin typeface="Nunito Sans Heavy"/>
              </a:rPr>
              <a:t>Mark I Perceptron</a:t>
            </a:r>
          </a:p>
        </p:txBody>
      </p:sp>
      <p:sp>
        <p:nvSpPr>
          <p:cNvPr id="14" name="TextBox 14"/>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08</a:t>
            </a:r>
          </a:p>
        </p:txBody>
      </p:sp>
      <p:sp>
        <p:nvSpPr>
          <p:cNvPr id="17" name="Rounded Rectangle 16">
            <a:extLst>
              <a:ext uri="{FF2B5EF4-FFF2-40B4-BE49-F238E27FC236}">
                <a16:creationId xmlns:a16="http://schemas.microsoft.com/office/drawing/2014/main" id="{C9F8C960-ED5E-5348-AADB-687AB61B7761}"/>
              </a:ext>
            </a:extLst>
          </p:cNvPr>
          <p:cNvSpPr/>
          <p:nvPr/>
        </p:nvSpPr>
        <p:spPr>
          <a:xfrm>
            <a:off x="609600" y="2967589"/>
            <a:ext cx="7577574" cy="6018979"/>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5" name="TextBox 15"/>
          <p:cNvSpPr txBox="1"/>
          <p:nvPr/>
        </p:nvSpPr>
        <p:spPr>
          <a:xfrm>
            <a:off x="998197" y="3270624"/>
            <a:ext cx="7188977" cy="5366854"/>
          </a:xfrm>
          <a:prstGeom prst="rect">
            <a:avLst/>
          </a:prstGeom>
        </p:spPr>
        <p:txBody>
          <a:bodyPr wrap="square" lIns="0" tIns="0" rIns="0" bIns="0" rtlCol="0" anchor="t">
            <a:spAutoFit/>
          </a:bodyPr>
          <a:lstStyle/>
          <a:p>
            <a:pPr>
              <a:lnSpc>
                <a:spcPts val="4200"/>
              </a:lnSpc>
              <a:spcBef>
                <a:spcPct val="0"/>
              </a:spcBef>
            </a:pPr>
            <a:r>
              <a:rPr lang="en-US" sz="3000" dirty="0">
                <a:solidFill>
                  <a:srgbClr val="000000"/>
                </a:solidFill>
                <a:latin typeface="Nunito Sans"/>
              </a:rPr>
              <a:t>The Mark I Perceptron, developed by Frank Rosenblatt in 1957, was an early neural network model. It consisted of a single layer of neurons with binary threshold activation. The perceptron learned through a supervised learning algorithm, adjusting weights to minimize errors. Although successful for simple tasks, it had limitations, notably its inability to solve nonlinear problems. [4].</a:t>
            </a:r>
          </a:p>
        </p:txBody>
      </p:sp>
      <p:sp>
        <p:nvSpPr>
          <p:cNvPr id="16" name="TextBox 16"/>
          <p:cNvSpPr txBox="1"/>
          <p:nvPr/>
        </p:nvSpPr>
        <p:spPr>
          <a:xfrm>
            <a:off x="12925928" y="9258300"/>
            <a:ext cx="1877690" cy="356235"/>
          </a:xfrm>
          <a:prstGeom prst="rect">
            <a:avLst/>
          </a:prstGeom>
        </p:spPr>
        <p:txBody>
          <a:bodyPr lIns="0" tIns="0" rIns="0" bIns="0" rtlCol="0" anchor="t">
            <a:spAutoFit/>
          </a:bodyPr>
          <a:lstStyle/>
          <a:p>
            <a:pPr algn="ctr">
              <a:lnSpc>
                <a:spcPts val="2940"/>
              </a:lnSpc>
              <a:spcBef>
                <a:spcPct val="0"/>
              </a:spcBef>
            </a:pPr>
            <a:r>
              <a:rPr lang="en-US" sz="2100" u="sng" dirty="0">
                <a:solidFill>
                  <a:srgbClr val="000000"/>
                </a:solidFill>
                <a:latin typeface="Nunito Sans"/>
                <a:hlinkClick r:id="rId6" tooltip="https://www.noemamag.com/blueprints-of-intelligence/"/>
              </a:rPr>
              <a:t>Soucre:  Noema</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7011554" y="2789730"/>
            <a:ext cx="11276446" cy="4525192"/>
          </a:xfrm>
          <a:custGeom>
            <a:avLst/>
            <a:gdLst/>
            <a:ahLst/>
            <a:cxnLst/>
            <a:rect l="l" t="t" r="r" b="b"/>
            <a:pathLst>
              <a:path w="11030665" h="4399958">
                <a:moveTo>
                  <a:pt x="0" y="0"/>
                </a:moveTo>
                <a:lnTo>
                  <a:pt x="11030666" y="0"/>
                </a:lnTo>
                <a:lnTo>
                  <a:pt x="11030666" y="4399958"/>
                </a:lnTo>
                <a:lnTo>
                  <a:pt x="0" y="4399958"/>
                </a:lnTo>
                <a:lnTo>
                  <a:pt x="0" y="0"/>
                </a:lnTo>
                <a:close/>
              </a:path>
            </a:pathLst>
          </a:custGeom>
          <a:blipFill>
            <a:blip r:embed="rId5"/>
            <a:stretch>
              <a:fillRect/>
            </a:stretch>
          </a:blipFill>
        </p:spPr>
      </p:sp>
      <p:sp>
        <p:nvSpPr>
          <p:cNvPr id="13" name="TextBox 13"/>
          <p:cNvSpPr txBox="1"/>
          <p:nvPr/>
        </p:nvSpPr>
        <p:spPr>
          <a:xfrm>
            <a:off x="7955354" y="502681"/>
            <a:ext cx="10332646" cy="1377949"/>
          </a:xfrm>
          <a:prstGeom prst="rect">
            <a:avLst/>
          </a:prstGeom>
        </p:spPr>
        <p:txBody>
          <a:bodyPr lIns="0" tIns="0" rIns="0" bIns="0" rtlCol="0" anchor="t">
            <a:spAutoFit/>
          </a:bodyPr>
          <a:lstStyle/>
          <a:p>
            <a:pPr algn="ctr">
              <a:lnSpc>
                <a:spcPts val="11200"/>
              </a:lnSpc>
            </a:pPr>
            <a:r>
              <a:rPr lang="en-US" sz="8000">
                <a:solidFill>
                  <a:srgbClr val="65A4CD"/>
                </a:solidFill>
                <a:latin typeface="Nunito Sans Heavy"/>
              </a:rPr>
              <a:t>Delta Learning Rules</a:t>
            </a:r>
          </a:p>
        </p:txBody>
      </p:sp>
      <p:sp>
        <p:nvSpPr>
          <p:cNvPr id="14" name="TextBox 14"/>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09</a:t>
            </a:r>
          </a:p>
        </p:txBody>
      </p:sp>
      <p:sp>
        <p:nvSpPr>
          <p:cNvPr id="17" name="Rounded Rectangle 16">
            <a:extLst>
              <a:ext uri="{FF2B5EF4-FFF2-40B4-BE49-F238E27FC236}">
                <a16:creationId xmlns:a16="http://schemas.microsoft.com/office/drawing/2014/main" id="{17B25849-7B55-6B45-928E-7F18E78F1A54}"/>
              </a:ext>
            </a:extLst>
          </p:cNvPr>
          <p:cNvSpPr/>
          <p:nvPr/>
        </p:nvSpPr>
        <p:spPr>
          <a:xfrm>
            <a:off x="228610" y="3219797"/>
            <a:ext cx="7010390" cy="6014579"/>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6" name="TextBox 16"/>
          <p:cNvSpPr txBox="1"/>
          <p:nvPr/>
        </p:nvSpPr>
        <p:spPr>
          <a:xfrm>
            <a:off x="11198142" y="8126968"/>
            <a:ext cx="2896121" cy="356235"/>
          </a:xfrm>
          <a:prstGeom prst="rect">
            <a:avLst/>
          </a:prstGeom>
        </p:spPr>
        <p:txBody>
          <a:bodyPr wrap="square" lIns="0" tIns="0" rIns="0" bIns="0" rtlCol="0" anchor="t">
            <a:spAutoFit/>
          </a:bodyPr>
          <a:lstStyle/>
          <a:p>
            <a:pPr algn="ctr">
              <a:lnSpc>
                <a:spcPts val="2940"/>
              </a:lnSpc>
              <a:spcBef>
                <a:spcPct val="0"/>
              </a:spcBef>
            </a:pPr>
            <a:r>
              <a:rPr lang="en-US" sz="2100" u="sng" dirty="0">
                <a:solidFill>
                  <a:srgbClr val="000000"/>
                </a:solidFill>
                <a:latin typeface="Nunito Sans"/>
                <a:hlinkClick r:id="rId6" tooltip="https://www.mldawn.com/what-is-the-delta-rule-part-1/"/>
              </a:rPr>
              <a:t>Soucre:  Mldawn</a:t>
            </a:r>
          </a:p>
        </p:txBody>
      </p:sp>
      <p:sp>
        <p:nvSpPr>
          <p:cNvPr id="18" name="TextBox 15">
            <a:extLst>
              <a:ext uri="{FF2B5EF4-FFF2-40B4-BE49-F238E27FC236}">
                <a16:creationId xmlns:a16="http://schemas.microsoft.com/office/drawing/2014/main" id="{D8A2746A-4474-CC4E-90C5-93B217A0DC1C}"/>
              </a:ext>
            </a:extLst>
          </p:cNvPr>
          <p:cNvSpPr txBox="1"/>
          <p:nvPr/>
        </p:nvSpPr>
        <p:spPr>
          <a:xfrm>
            <a:off x="618860" y="3466033"/>
            <a:ext cx="6486239" cy="5905463"/>
          </a:xfrm>
          <a:prstGeom prst="rect">
            <a:avLst/>
          </a:prstGeom>
        </p:spPr>
        <p:txBody>
          <a:bodyPr wrap="square" lIns="0" tIns="0" rIns="0" bIns="0" rtlCol="0" anchor="t">
            <a:spAutoFit/>
          </a:bodyPr>
          <a:lstStyle/>
          <a:p>
            <a:pPr>
              <a:lnSpc>
                <a:spcPts val="4200"/>
              </a:lnSpc>
              <a:spcBef>
                <a:spcPct val="0"/>
              </a:spcBef>
            </a:pPr>
            <a:r>
              <a:rPr lang="en-US" sz="3000" dirty="0">
                <a:solidFill>
                  <a:srgbClr val="000000"/>
                </a:solidFill>
                <a:latin typeface="Nunito Sans"/>
              </a:rPr>
              <a:t>Common delta learning rule is a variant of the delta rule, called the delta rule or </a:t>
            </a:r>
            <a:r>
              <a:rPr lang="en-US" sz="3000" dirty="0" err="1">
                <a:solidFill>
                  <a:srgbClr val="000000"/>
                </a:solidFill>
                <a:latin typeface="Nunito Sans"/>
              </a:rPr>
              <a:t>Widrow</a:t>
            </a:r>
            <a:r>
              <a:rPr lang="en-US" sz="3000" dirty="0">
                <a:solidFill>
                  <a:srgbClr val="000000"/>
                </a:solidFill>
                <a:latin typeface="Nunito Sans"/>
              </a:rPr>
              <a:t>-Hoff rule(1960). This rule is based on the perceptron model and updates the weights based on the difference between the actual output and the desired output. The size of the update depends on the size of the input signal as well as the error signal[5].</a:t>
            </a:r>
          </a:p>
          <a:p>
            <a:pPr>
              <a:lnSpc>
                <a:spcPts val="4200"/>
              </a:lnSpc>
              <a:spcBef>
                <a:spcPct val="0"/>
              </a:spcBef>
            </a:pPr>
            <a:endParaRPr lang="en-US" sz="3000" dirty="0">
              <a:solidFill>
                <a:srgbClr val="000000"/>
              </a:solidFill>
              <a:latin typeface="Nunito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9733986" y="3427830"/>
            <a:ext cx="8386451" cy="5297580"/>
          </a:xfrm>
          <a:custGeom>
            <a:avLst/>
            <a:gdLst/>
            <a:ahLst/>
            <a:cxnLst/>
            <a:rect l="l" t="t" r="r" b="b"/>
            <a:pathLst>
              <a:path w="8386451" h="5297580">
                <a:moveTo>
                  <a:pt x="0" y="0"/>
                </a:moveTo>
                <a:lnTo>
                  <a:pt x="8386450" y="0"/>
                </a:lnTo>
                <a:lnTo>
                  <a:pt x="8386450" y="5297579"/>
                </a:lnTo>
                <a:lnTo>
                  <a:pt x="0" y="5297579"/>
                </a:lnTo>
                <a:lnTo>
                  <a:pt x="0" y="0"/>
                </a:lnTo>
                <a:close/>
              </a:path>
            </a:pathLst>
          </a:custGeom>
          <a:blipFill>
            <a:blip r:embed="rId5"/>
            <a:stretch>
              <a:fillRect/>
            </a:stretch>
          </a:blipFill>
        </p:spPr>
      </p:sp>
      <p:sp>
        <p:nvSpPr>
          <p:cNvPr id="13" name="TextBox 13"/>
          <p:cNvSpPr txBox="1"/>
          <p:nvPr/>
        </p:nvSpPr>
        <p:spPr>
          <a:xfrm>
            <a:off x="5780818" y="502681"/>
            <a:ext cx="12507182" cy="1377949"/>
          </a:xfrm>
          <a:prstGeom prst="rect">
            <a:avLst/>
          </a:prstGeom>
        </p:spPr>
        <p:txBody>
          <a:bodyPr lIns="0" tIns="0" rIns="0" bIns="0" rtlCol="0" anchor="t">
            <a:spAutoFit/>
          </a:bodyPr>
          <a:lstStyle/>
          <a:p>
            <a:pPr algn="ctr">
              <a:lnSpc>
                <a:spcPts val="11200"/>
              </a:lnSpc>
            </a:pPr>
            <a:r>
              <a:rPr lang="en-US" sz="8000">
                <a:solidFill>
                  <a:srgbClr val="65A4CD"/>
                </a:solidFill>
                <a:latin typeface="Nunito Sans Heavy"/>
              </a:rPr>
              <a:t>Hopfield Neural Network</a:t>
            </a:r>
          </a:p>
        </p:txBody>
      </p:sp>
      <p:sp>
        <p:nvSpPr>
          <p:cNvPr id="14" name="TextBox 14"/>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10</a:t>
            </a:r>
          </a:p>
        </p:txBody>
      </p:sp>
      <p:sp>
        <p:nvSpPr>
          <p:cNvPr id="17" name="Rounded Rectangle 16">
            <a:extLst>
              <a:ext uri="{FF2B5EF4-FFF2-40B4-BE49-F238E27FC236}">
                <a16:creationId xmlns:a16="http://schemas.microsoft.com/office/drawing/2014/main" id="{2F4A89E4-72A9-A64C-8014-6BB6D6FA1936}"/>
              </a:ext>
            </a:extLst>
          </p:cNvPr>
          <p:cNvSpPr/>
          <p:nvPr/>
        </p:nvSpPr>
        <p:spPr>
          <a:xfrm>
            <a:off x="190211" y="2967589"/>
            <a:ext cx="9205742" cy="6900311"/>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5" name="TextBox 15"/>
          <p:cNvSpPr txBox="1"/>
          <p:nvPr/>
        </p:nvSpPr>
        <p:spPr>
          <a:xfrm>
            <a:off x="548816" y="3226717"/>
            <a:ext cx="8777917" cy="6633563"/>
          </a:xfrm>
          <a:prstGeom prst="rect">
            <a:avLst/>
          </a:prstGeom>
        </p:spPr>
        <p:txBody>
          <a:bodyPr wrap="square" lIns="0" tIns="0" rIns="0" bIns="0" rtlCol="0" anchor="t">
            <a:spAutoFit/>
          </a:bodyPr>
          <a:lstStyle/>
          <a:p>
            <a:pPr>
              <a:lnSpc>
                <a:spcPts val="4200"/>
              </a:lnSpc>
              <a:spcBef>
                <a:spcPct val="0"/>
              </a:spcBef>
            </a:pPr>
            <a:r>
              <a:rPr lang="en-US" sz="2800" dirty="0">
                <a:solidFill>
                  <a:srgbClr val="000000"/>
                </a:solidFill>
                <a:latin typeface="Nunito Sans"/>
              </a:rPr>
              <a:t>The Hopfield neural network, proposed by John Hopfield in 1982, is a feedback-type neural network used for pattern recognition and optimization problem solving. This fully connected neural network with symmetric connection weights utilizes an energy function to describe the stability of network states and employs asynchronous update rules. It can store and recognize a set of patterns, achieved during the training phase by adjusting connection weights. The Hopfield neural network finds widespread applications in fields such as pattern recognition, optimization problem solving, and image processing[6].</a:t>
            </a:r>
          </a:p>
        </p:txBody>
      </p:sp>
      <p:sp>
        <p:nvSpPr>
          <p:cNvPr id="16" name="TextBox 16"/>
          <p:cNvSpPr txBox="1"/>
          <p:nvPr/>
        </p:nvSpPr>
        <p:spPr>
          <a:xfrm>
            <a:off x="12567778" y="8902065"/>
            <a:ext cx="2718867" cy="356235"/>
          </a:xfrm>
          <a:prstGeom prst="rect">
            <a:avLst/>
          </a:prstGeom>
        </p:spPr>
        <p:txBody>
          <a:bodyPr lIns="0" tIns="0" rIns="0" bIns="0" rtlCol="0" anchor="t">
            <a:spAutoFit/>
          </a:bodyPr>
          <a:lstStyle/>
          <a:p>
            <a:pPr algn="ctr">
              <a:lnSpc>
                <a:spcPts val="2940"/>
              </a:lnSpc>
              <a:spcBef>
                <a:spcPct val="0"/>
              </a:spcBef>
            </a:pPr>
            <a:r>
              <a:rPr lang="en-US" sz="2100" u="sng">
                <a:solidFill>
                  <a:srgbClr val="000000"/>
                </a:solidFill>
                <a:latin typeface="Nunito Sans"/>
                <a:hlinkClick r:id="rId6" tooltip="https://www.google.com/imgres?q=typical%20Hopfield%20Neural%20Network&amp;imgurl=https%3A%2F%2Fars.els-cdn.com%2Fcontent%2Fimage%2F3-s2.0-B9780128184387000034-f03-02-9780128184387.jpg&amp;imgrefurl=https%3A%2F%2Fwww.sciencedirect.com%2Ftopics%2Fcomputer-science%2Fhopfield-network&amp;docid=_k9vh5pf2EHS1M&amp;tbnid=EjVzB__f42R8iM&amp;vet=12ahUKEwi07IHih_6EAxW1SEEAHX8UAAwQM3oECHQQAA..i&amp;w=505&amp;h=319&amp;hcb=2&amp;ved=2ahUKEwi07IHih_6EAxW1SEEAHX8UAAwQM3oECHQQAA"/>
              </a:rPr>
              <a:t>Soucre:  Science Direct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7843" y="-987552"/>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11141817" y="2967589"/>
            <a:ext cx="5833783" cy="5537378"/>
          </a:xfrm>
          <a:custGeom>
            <a:avLst/>
            <a:gdLst/>
            <a:ahLst/>
            <a:cxnLst/>
            <a:rect l="l" t="t" r="r" b="b"/>
            <a:pathLst>
              <a:path w="5833783" h="5537378">
                <a:moveTo>
                  <a:pt x="0" y="0"/>
                </a:moveTo>
                <a:lnTo>
                  <a:pt x="5833782" y="0"/>
                </a:lnTo>
                <a:lnTo>
                  <a:pt x="5833782" y="5537378"/>
                </a:lnTo>
                <a:lnTo>
                  <a:pt x="0" y="5537378"/>
                </a:lnTo>
                <a:lnTo>
                  <a:pt x="0" y="0"/>
                </a:lnTo>
                <a:close/>
              </a:path>
            </a:pathLst>
          </a:custGeom>
          <a:blipFill>
            <a:blip r:embed="rId4"/>
            <a:stretch>
              <a:fillRect/>
            </a:stretch>
          </a:blipFill>
        </p:spPr>
      </p:sp>
      <p:sp>
        <p:nvSpPr>
          <p:cNvPr id="13" name="TextBox 13"/>
          <p:cNvSpPr txBox="1"/>
          <p:nvPr/>
        </p:nvSpPr>
        <p:spPr>
          <a:xfrm>
            <a:off x="8773269" y="502681"/>
            <a:ext cx="9514731" cy="1377949"/>
          </a:xfrm>
          <a:prstGeom prst="rect">
            <a:avLst/>
          </a:prstGeom>
        </p:spPr>
        <p:txBody>
          <a:bodyPr lIns="0" tIns="0" rIns="0" bIns="0" rtlCol="0" anchor="t">
            <a:spAutoFit/>
          </a:bodyPr>
          <a:lstStyle/>
          <a:p>
            <a:pPr algn="ctr">
              <a:lnSpc>
                <a:spcPts val="11200"/>
              </a:lnSpc>
            </a:pPr>
            <a:r>
              <a:rPr lang="en-US" sz="8000">
                <a:solidFill>
                  <a:srgbClr val="65A4CD"/>
                </a:solidFill>
                <a:latin typeface="Nunito Sans Heavy"/>
              </a:rPr>
              <a:t>Boltzmann Machine</a:t>
            </a:r>
          </a:p>
        </p:txBody>
      </p:sp>
      <p:sp>
        <p:nvSpPr>
          <p:cNvPr id="14" name="TextBox 14"/>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11</a:t>
            </a:r>
          </a:p>
        </p:txBody>
      </p:sp>
      <p:sp>
        <p:nvSpPr>
          <p:cNvPr id="15" name="TextBox 15"/>
          <p:cNvSpPr txBox="1"/>
          <p:nvPr/>
        </p:nvSpPr>
        <p:spPr>
          <a:xfrm>
            <a:off x="12944506" y="8686800"/>
            <a:ext cx="2228404" cy="356235"/>
          </a:xfrm>
          <a:prstGeom prst="rect">
            <a:avLst/>
          </a:prstGeom>
        </p:spPr>
        <p:txBody>
          <a:bodyPr lIns="0" tIns="0" rIns="0" bIns="0" rtlCol="0" anchor="t">
            <a:spAutoFit/>
          </a:bodyPr>
          <a:lstStyle/>
          <a:p>
            <a:pPr algn="ctr">
              <a:lnSpc>
                <a:spcPts val="2940"/>
              </a:lnSpc>
              <a:spcBef>
                <a:spcPct val="0"/>
              </a:spcBef>
            </a:pPr>
            <a:r>
              <a:rPr lang="en-US" sz="2100" u="sng">
                <a:solidFill>
                  <a:srgbClr val="000000"/>
                </a:solidFill>
                <a:latin typeface="Nunito Sans"/>
                <a:hlinkClick r:id="rId5" tooltip="https://en.wikipedia.org/wiki/Boltzmann_machine"/>
              </a:rPr>
              <a:t>Soucre:  Wikipedia</a:t>
            </a:r>
          </a:p>
        </p:txBody>
      </p:sp>
      <p:sp>
        <p:nvSpPr>
          <p:cNvPr id="17" name="Rounded Rectangle 16">
            <a:extLst>
              <a:ext uri="{FF2B5EF4-FFF2-40B4-BE49-F238E27FC236}">
                <a16:creationId xmlns:a16="http://schemas.microsoft.com/office/drawing/2014/main" id="{BEBDDAB3-F0BC-B748-8D1B-FD2B3B17F5D3}"/>
              </a:ext>
            </a:extLst>
          </p:cNvPr>
          <p:cNvSpPr/>
          <p:nvPr/>
        </p:nvSpPr>
        <p:spPr>
          <a:xfrm>
            <a:off x="841915" y="3220816"/>
            <a:ext cx="8700880" cy="5912534"/>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6" name="TextBox 16"/>
          <p:cNvSpPr txBox="1"/>
          <p:nvPr/>
        </p:nvSpPr>
        <p:spPr>
          <a:xfrm>
            <a:off x="1181460" y="3581125"/>
            <a:ext cx="8361335" cy="5314950"/>
          </a:xfrm>
          <a:prstGeom prst="rect">
            <a:avLst/>
          </a:prstGeom>
        </p:spPr>
        <p:txBody>
          <a:bodyPr lIns="0" tIns="0" rIns="0" bIns="0" rtlCol="0" anchor="t">
            <a:spAutoFit/>
          </a:bodyPr>
          <a:lstStyle/>
          <a:p>
            <a:pPr>
              <a:lnSpc>
                <a:spcPts val="4200"/>
              </a:lnSpc>
              <a:spcBef>
                <a:spcPct val="0"/>
              </a:spcBef>
            </a:pPr>
            <a:r>
              <a:rPr lang="en-US" sz="3000" dirty="0">
                <a:solidFill>
                  <a:srgbClr val="000000"/>
                </a:solidFill>
                <a:latin typeface="Nunito Sans"/>
              </a:rPr>
              <a:t>The Boltzmann Machine, introduced in 1985 by Geoffrey Hinton and Terry </a:t>
            </a:r>
            <a:r>
              <a:rPr lang="en-US" sz="3000" dirty="0" err="1">
                <a:solidFill>
                  <a:srgbClr val="000000"/>
                </a:solidFill>
                <a:latin typeface="Nunito Sans"/>
              </a:rPr>
              <a:t>Sejnowski</a:t>
            </a:r>
            <a:r>
              <a:rPr lang="en-US" sz="3000" dirty="0">
                <a:solidFill>
                  <a:srgbClr val="000000"/>
                </a:solidFill>
                <a:latin typeface="Nunito Sans"/>
              </a:rPr>
              <a:t>, is a stochastic recurrent neural network inspired by statistical mechanics. It consists of binary neurons with symmetric connections and utilizes an energy-based model. Learning is achieved through Contrastive Divergence. Boltzmann Machines are used for tasks like feature learning and generative modeling, contributing to advancements in machine learning[7].</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400750"/>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grpSp>
      <p:grpSp>
        <p:nvGrpSpPr>
          <p:cNvPr id="9" name="Group 9"/>
          <p:cNvGrpSpPr/>
          <p:nvPr/>
        </p:nvGrpSpPr>
        <p:grpSpPr>
          <a:xfrm>
            <a:off x="-2189865" y="3870881"/>
            <a:ext cx="8730673" cy="2545237"/>
            <a:chOff x="0" y="0"/>
            <a:chExt cx="2299437" cy="670351"/>
          </a:xfrm>
        </p:grpSpPr>
        <p:sp>
          <p:nvSpPr>
            <p:cNvPr id="10" name="Freeform 10"/>
            <p:cNvSpPr/>
            <p:nvPr/>
          </p:nvSpPr>
          <p:spPr>
            <a:xfrm>
              <a:off x="0" y="0"/>
              <a:ext cx="2299437" cy="670351"/>
            </a:xfrm>
            <a:custGeom>
              <a:avLst/>
              <a:gdLst/>
              <a:ahLst/>
              <a:cxnLst/>
              <a:rect l="l" t="t" r="r" b="b"/>
              <a:pathLst>
                <a:path w="2299437" h="670351">
                  <a:moveTo>
                    <a:pt x="0" y="0"/>
                  </a:moveTo>
                  <a:lnTo>
                    <a:pt x="2299437" y="0"/>
                  </a:lnTo>
                  <a:lnTo>
                    <a:pt x="2299437" y="670351"/>
                  </a:lnTo>
                  <a:lnTo>
                    <a:pt x="0" y="670351"/>
                  </a:lnTo>
                  <a:close/>
                </a:path>
              </a:pathLst>
            </a:custGeom>
            <a:solidFill>
              <a:srgbClr val="65A4CD"/>
            </a:solidFill>
          </p:spPr>
        </p:sp>
        <p:sp>
          <p:nvSpPr>
            <p:cNvPr id="11" name="TextBox 11"/>
            <p:cNvSpPr txBox="1"/>
            <p:nvPr/>
          </p:nvSpPr>
          <p:spPr>
            <a:xfrm>
              <a:off x="0" y="-38100"/>
              <a:ext cx="2299437" cy="708451"/>
            </a:xfrm>
            <a:prstGeom prst="rect">
              <a:avLst/>
            </a:prstGeom>
          </p:spPr>
          <p:txBody>
            <a:bodyPr lIns="50800" tIns="50800" rIns="50800" bIns="50800" rtlCol="0" anchor="ctr"/>
            <a:lstStyle/>
            <a:p>
              <a:pPr algn="ctr">
                <a:lnSpc>
                  <a:spcPts val="2800"/>
                </a:lnSpc>
              </a:pPr>
              <a:endParaRPr/>
            </a:p>
          </p:txBody>
        </p:sp>
      </p:grpSp>
      <p:sp>
        <p:nvSpPr>
          <p:cNvPr id="12" name="TextBox 12"/>
          <p:cNvSpPr txBox="1"/>
          <p:nvPr/>
        </p:nvSpPr>
        <p:spPr>
          <a:xfrm>
            <a:off x="983739" y="4352353"/>
            <a:ext cx="5557069"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Reference</a:t>
            </a:r>
          </a:p>
        </p:txBody>
      </p:sp>
      <p:sp>
        <p:nvSpPr>
          <p:cNvPr id="13" name="TextBox 13"/>
          <p:cNvSpPr txBox="1"/>
          <p:nvPr/>
        </p:nvSpPr>
        <p:spPr>
          <a:xfrm>
            <a:off x="9144000" y="190707"/>
            <a:ext cx="8474744" cy="1346200"/>
          </a:xfrm>
          <a:prstGeom prst="rect">
            <a:avLst/>
          </a:prstGeom>
        </p:spPr>
        <p:txBody>
          <a:bodyPr lIns="0" tIns="0" rIns="0" bIns="0" rtlCol="0" anchor="t">
            <a:spAutoFit/>
          </a:bodyPr>
          <a:lstStyle/>
          <a:p>
            <a:pPr>
              <a:lnSpc>
                <a:spcPts val="3499"/>
              </a:lnSpc>
            </a:pPr>
            <a:r>
              <a:rPr lang="en-US" sz="2499" dirty="0">
                <a:solidFill>
                  <a:srgbClr val="000000"/>
                </a:solidFill>
                <a:latin typeface="Arial"/>
              </a:rPr>
              <a:t>Warren S </a:t>
            </a:r>
            <a:r>
              <a:rPr lang="en-US" sz="2499" dirty="0" err="1">
                <a:solidFill>
                  <a:srgbClr val="000000"/>
                </a:solidFill>
                <a:latin typeface="Arial"/>
              </a:rPr>
              <a:t>Mcculloch</a:t>
            </a:r>
            <a:r>
              <a:rPr lang="en-US" sz="2499" dirty="0">
                <a:solidFill>
                  <a:srgbClr val="000000"/>
                </a:solidFill>
                <a:latin typeface="Arial"/>
              </a:rPr>
              <a:t> and Walter Pitts. A LOGICAL CALCULUS OF THE DEAS IMMANENT IN NERVOUS ACTIVITY. September 1854.</a:t>
            </a:r>
          </a:p>
        </p:txBody>
      </p:sp>
      <p:sp>
        <p:nvSpPr>
          <p:cNvPr id="14" name="TextBox 14"/>
          <p:cNvSpPr txBox="1"/>
          <p:nvPr/>
        </p:nvSpPr>
        <p:spPr>
          <a:xfrm>
            <a:off x="9144000" y="1728896"/>
            <a:ext cx="8474744" cy="1346200"/>
          </a:xfrm>
          <a:prstGeom prst="rect">
            <a:avLst/>
          </a:prstGeom>
        </p:spPr>
        <p:txBody>
          <a:bodyPr lIns="0" tIns="0" rIns="0" bIns="0" rtlCol="0" anchor="t">
            <a:spAutoFit/>
          </a:bodyPr>
          <a:lstStyle/>
          <a:p>
            <a:pPr>
              <a:lnSpc>
                <a:spcPts val="3499"/>
              </a:lnSpc>
            </a:pPr>
            <a:r>
              <a:rPr lang="en-US" sz="2499">
                <a:solidFill>
                  <a:srgbClr val="000000"/>
                </a:solidFill>
                <a:latin typeface="Arial"/>
              </a:rPr>
              <a:t>D. O. Hebb. The Organization of Behavior: A Neuropsychological Theory. L. ErlbaumAssociates, Mahwah, N.J, 2002.</a:t>
            </a:r>
          </a:p>
        </p:txBody>
      </p:sp>
      <p:sp>
        <p:nvSpPr>
          <p:cNvPr id="15" name="TextBox 15"/>
          <p:cNvSpPr txBox="1"/>
          <p:nvPr/>
        </p:nvSpPr>
        <p:spPr>
          <a:xfrm>
            <a:off x="9144000" y="3123247"/>
            <a:ext cx="8474744" cy="1346200"/>
          </a:xfrm>
          <a:prstGeom prst="rect">
            <a:avLst/>
          </a:prstGeom>
        </p:spPr>
        <p:txBody>
          <a:bodyPr lIns="0" tIns="0" rIns="0" bIns="0" rtlCol="0" anchor="t">
            <a:spAutoFit/>
          </a:bodyPr>
          <a:lstStyle/>
          <a:p>
            <a:pPr>
              <a:lnSpc>
                <a:spcPts val="3499"/>
              </a:lnSpc>
            </a:pPr>
            <a:r>
              <a:rPr lang="en-US" sz="2499">
                <a:solidFill>
                  <a:srgbClr val="000000"/>
                </a:solidFill>
                <a:latin typeface="Arial"/>
              </a:rPr>
              <a:t>A. L. Hodgkin and Pitts A. F. Huxley. A quantitative description of membrane current and its application to conduction and excitation in nerve. August 1952.</a:t>
            </a:r>
          </a:p>
        </p:txBody>
      </p:sp>
      <p:sp>
        <p:nvSpPr>
          <p:cNvPr id="16" name="TextBox 16"/>
          <p:cNvSpPr txBox="1"/>
          <p:nvPr/>
        </p:nvSpPr>
        <p:spPr>
          <a:xfrm>
            <a:off x="9144000" y="4587557"/>
            <a:ext cx="8474744" cy="1346200"/>
          </a:xfrm>
          <a:prstGeom prst="rect">
            <a:avLst/>
          </a:prstGeom>
        </p:spPr>
        <p:txBody>
          <a:bodyPr lIns="0" tIns="0" rIns="0" bIns="0" rtlCol="0" anchor="t">
            <a:spAutoFit/>
          </a:bodyPr>
          <a:lstStyle/>
          <a:p>
            <a:pPr>
              <a:lnSpc>
                <a:spcPts val="3499"/>
              </a:lnSpc>
            </a:pPr>
            <a:r>
              <a:rPr lang="en-US" sz="2499">
                <a:solidFill>
                  <a:srgbClr val="000000"/>
                </a:solidFill>
                <a:latin typeface="Arial"/>
              </a:rPr>
              <a:t>F. Rosenblatt. The perceptron: A probabilistic model for information storage and organization in the brain. Psychological Review, 65(6):386–408, 1958.</a:t>
            </a:r>
          </a:p>
        </p:txBody>
      </p:sp>
      <p:sp>
        <p:nvSpPr>
          <p:cNvPr id="17" name="TextBox 17"/>
          <p:cNvSpPr txBox="1"/>
          <p:nvPr/>
        </p:nvSpPr>
        <p:spPr>
          <a:xfrm>
            <a:off x="9144000" y="6051868"/>
            <a:ext cx="8474744" cy="908050"/>
          </a:xfrm>
          <a:prstGeom prst="rect">
            <a:avLst/>
          </a:prstGeom>
        </p:spPr>
        <p:txBody>
          <a:bodyPr lIns="0" tIns="0" rIns="0" bIns="0" rtlCol="0" anchor="t">
            <a:spAutoFit/>
          </a:bodyPr>
          <a:lstStyle/>
          <a:p>
            <a:pPr>
              <a:lnSpc>
                <a:spcPts val="3499"/>
              </a:lnSpc>
            </a:pPr>
            <a:r>
              <a:rPr lang="en-US" sz="2499">
                <a:solidFill>
                  <a:srgbClr val="000000"/>
                </a:solidFill>
                <a:latin typeface="Arial"/>
              </a:rPr>
              <a:t>Bernard Widrow and Marcian E. Hoff Jr. Adaptive Switching Circuits. 1960.</a:t>
            </a:r>
          </a:p>
        </p:txBody>
      </p:sp>
      <p:sp>
        <p:nvSpPr>
          <p:cNvPr id="18" name="TextBox 18"/>
          <p:cNvSpPr txBox="1"/>
          <p:nvPr/>
        </p:nvSpPr>
        <p:spPr>
          <a:xfrm>
            <a:off x="9144000" y="7516178"/>
            <a:ext cx="8474744" cy="908050"/>
          </a:xfrm>
          <a:prstGeom prst="rect">
            <a:avLst/>
          </a:prstGeom>
        </p:spPr>
        <p:txBody>
          <a:bodyPr lIns="0" tIns="0" rIns="0" bIns="0" rtlCol="0" anchor="t">
            <a:spAutoFit/>
          </a:bodyPr>
          <a:lstStyle/>
          <a:p>
            <a:pPr>
              <a:lnSpc>
                <a:spcPts val="3499"/>
              </a:lnSpc>
            </a:pPr>
            <a:r>
              <a:rPr lang="en-US" sz="2499">
                <a:solidFill>
                  <a:srgbClr val="000000"/>
                </a:solidFill>
                <a:latin typeface="Arial"/>
              </a:rPr>
              <a:t>J J Hopfield. Neural networks and physical systems with emergent collective computational abilities. April 1982.</a:t>
            </a:r>
          </a:p>
        </p:txBody>
      </p:sp>
      <p:sp>
        <p:nvSpPr>
          <p:cNvPr id="19" name="TextBox 19"/>
          <p:cNvSpPr txBox="1"/>
          <p:nvPr/>
        </p:nvSpPr>
        <p:spPr>
          <a:xfrm>
            <a:off x="7468485" y="171657"/>
            <a:ext cx="1155512" cy="1035685"/>
          </a:xfrm>
          <a:prstGeom prst="rect">
            <a:avLst/>
          </a:prstGeom>
        </p:spPr>
        <p:txBody>
          <a:bodyPr lIns="0" tIns="0" rIns="0" bIns="0" rtlCol="0" anchor="t">
            <a:spAutoFit/>
          </a:bodyPr>
          <a:lstStyle/>
          <a:p>
            <a:pPr algn="ctr">
              <a:lnSpc>
                <a:spcPts val="8539"/>
              </a:lnSpc>
            </a:pPr>
            <a:r>
              <a:rPr lang="en-US" sz="6099">
                <a:solidFill>
                  <a:srgbClr val="65A4CD"/>
                </a:solidFill>
                <a:latin typeface="Nunito Sans Semi-Bold"/>
              </a:rPr>
              <a:t>01</a:t>
            </a:r>
          </a:p>
        </p:txBody>
      </p:sp>
      <p:sp>
        <p:nvSpPr>
          <p:cNvPr id="20" name="TextBox 20"/>
          <p:cNvSpPr txBox="1"/>
          <p:nvPr/>
        </p:nvSpPr>
        <p:spPr>
          <a:xfrm>
            <a:off x="7468485" y="1635967"/>
            <a:ext cx="1155512" cy="1035685"/>
          </a:xfrm>
          <a:prstGeom prst="rect">
            <a:avLst/>
          </a:prstGeom>
        </p:spPr>
        <p:txBody>
          <a:bodyPr lIns="0" tIns="0" rIns="0" bIns="0" rtlCol="0" anchor="t">
            <a:spAutoFit/>
          </a:bodyPr>
          <a:lstStyle/>
          <a:p>
            <a:pPr algn="ctr">
              <a:lnSpc>
                <a:spcPts val="8539"/>
              </a:lnSpc>
            </a:pPr>
            <a:r>
              <a:rPr lang="en-US" sz="6099">
                <a:solidFill>
                  <a:srgbClr val="65A4CD"/>
                </a:solidFill>
                <a:latin typeface="Nunito Sans Semi-Bold"/>
              </a:rPr>
              <a:t>02</a:t>
            </a:r>
          </a:p>
        </p:txBody>
      </p:sp>
      <p:sp>
        <p:nvSpPr>
          <p:cNvPr id="21" name="TextBox 21"/>
          <p:cNvSpPr txBox="1"/>
          <p:nvPr/>
        </p:nvSpPr>
        <p:spPr>
          <a:xfrm>
            <a:off x="7468485" y="3104197"/>
            <a:ext cx="1155512" cy="1035685"/>
          </a:xfrm>
          <a:prstGeom prst="rect">
            <a:avLst/>
          </a:prstGeom>
        </p:spPr>
        <p:txBody>
          <a:bodyPr lIns="0" tIns="0" rIns="0" bIns="0" rtlCol="0" anchor="t">
            <a:spAutoFit/>
          </a:bodyPr>
          <a:lstStyle/>
          <a:p>
            <a:pPr algn="ctr">
              <a:lnSpc>
                <a:spcPts val="8539"/>
              </a:lnSpc>
            </a:pPr>
            <a:r>
              <a:rPr lang="en-US" sz="6099">
                <a:solidFill>
                  <a:srgbClr val="65A4CD"/>
                </a:solidFill>
                <a:latin typeface="Nunito Sans"/>
              </a:rPr>
              <a:t>03</a:t>
            </a:r>
          </a:p>
        </p:txBody>
      </p:sp>
      <p:sp>
        <p:nvSpPr>
          <p:cNvPr id="22" name="TextBox 22"/>
          <p:cNvSpPr txBox="1"/>
          <p:nvPr/>
        </p:nvSpPr>
        <p:spPr>
          <a:xfrm>
            <a:off x="7468485" y="4568507"/>
            <a:ext cx="1155512" cy="1035685"/>
          </a:xfrm>
          <a:prstGeom prst="rect">
            <a:avLst/>
          </a:prstGeom>
        </p:spPr>
        <p:txBody>
          <a:bodyPr lIns="0" tIns="0" rIns="0" bIns="0" rtlCol="0" anchor="t">
            <a:spAutoFit/>
          </a:bodyPr>
          <a:lstStyle/>
          <a:p>
            <a:pPr algn="ctr">
              <a:lnSpc>
                <a:spcPts val="8539"/>
              </a:lnSpc>
            </a:pPr>
            <a:r>
              <a:rPr lang="en-US" sz="6099">
                <a:solidFill>
                  <a:srgbClr val="65A4CD"/>
                </a:solidFill>
                <a:latin typeface="Nunito Sans Semi-Bold"/>
              </a:rPr>
              <a:t>04</a:t>
            </a:r>
          </a:p>
        </p:txBody>
      </p:sp>
      <p:sp>
        <p:nvSpPr>
          <p:cNvPr id="23" name="TextBox 23"/>
          <p:cNvSpPr txBox="1"/>
          <p:nvPr/>
        </p:nvSpPr>
        <p:spPr>
          <a:xfrm>
            <a:off x="7468485" y="6032818"/>
            <a:ext cx="1155512" cy="1035685"/>
          </a:xfrm>
          <a:prstGeom prst="rect">
            <a:avLst/>
          </a:prstGeom>
        </p:spPr>
        <p:txBody>
          <a:bodyPr lIns="0" tIns="0" rIns="0" bIns="0" rtlCol="0" anchor="t">
            <a:spAutoFit/>
          </a:bodyPr>
          <a:lstStyle/>
          <a:p>
            <a:pPr algn="ctr">
              <a:lnSpc>
                <a:spcPts val="8539"/>
              </a:lnSpc>
            </a:pPr>
            <a:r>
              <a:rPr lang="en-US" sz="6099">
                <a:solidFill>
                  <a:srgbClr val="65A4CD"/>
                </a:solidFill>
                <a:latin typeface="Nunito Sans Semi-Bold"/>
              </a:rPr>
              <a:t>05</a:t>
            </a:r>
          </a:p>
        </p:txBody>
      </p:sp>
      <p:sp>
        <p:nvSpPr>
          <p:cNvPr id="24" name="TextBox 24"/>
          <p:cNvSpPr txBox="1"/>
          <p:nvPr/>
        </p:nvSpPr>
        <p:spPr>
          <a:xfrm>
            <a:off x="7468485" y="7497128"/>
            <a:ext cx="1155512" cy="1035685"/>
          </a:xfrm>
          <a:prstGeom prst="rect">
            <a:avLst/>
          </a:prstGeom>
        </p:spPr>
        <p:txBody>
          <a:bodyPr lIns="0" tIns="0" rIns="0" bIns="0" rtlCol="0" anchor="t">
            <a:spAutoFit/>
          </a:bodyPr>
          <a:lstStyle/>
          <a:p>
            <a:pPr algn="ctr">
              <a:lnSpc>
                <a:spcPts val="8539"/>
              </a:lnSpc>
            </a:pPr>
            <a:r>
              <a:rPr lang="en-US" sz="6099">
                <a:solidFill>
                  <a:srgbClr val="65A4CD"/>
                </a:solidFill>
                <a:latin typeface="Nunito Sans Semi-Bold"/>
              </a:rPr>
              <a:t>06</a:t>
            </a:r>
          </a:p>
        </p:txBody>
      </p:sp>
      <p:sp>
        <p:nvSpPr>
          <p:cNvPr id="25" name="TextBox 25"/>
          <p:cNvSpPr txBox="1"/>
          <p:nvPr/>
        </p:nvSpPr>
        <p:spPr>
          <a:xfrm>
            <a:off x="7468485" y="8961438"/>
            <a:ext cx="1155512" cy="1035685"/>
          </a:xfrm>
          <a:prstGeom prst="rect">
            <a:avLst/>
          </a:prstGeom>
        </p:spPr>
        <p:txBody>
          <a:bodyPr lIns="0" tIns="0" rIns="0" bIns="0" rtlCol="0" anchor="t">
            <a:spAutoFit/>
          </a:bodyPr>
          <a:lstStyle/>
          <a:p>
            <a:pPr algn="ctr">
              <a:lnSpc>
                <a:spcPts val="8539"/>
              </a:lnSpc>
            </a:pPr>
            <a:r>
              <a:rPr lang="en-US" sz="6099">
                <a:solidFill>
                  <a:srgbClr val="65A4CD"/>
                </a:solidFill>
                <a:latin typeface="Nunito Sans Semi-Bold"/>
              </a:rPr>
              <a:t>07</a:t>
            </a:r>
          </a:p>
        </p:txBody>
      </p:sp>
      <p:sp>
        <p:nvSpPr>
          <p:cNvPr id="26" name="TextBox 26"/>
          <p:cNvSpPr txBox="1"/>
          <p:nvPr/>
        </p:nvSpPr>
        <p:spPr>
          <a:xfrm>
            <a:off x="9144000" y="8980488"/>
            <a:ext cx="8474744" cy="908050"/>
          </a:xfrm>
          <a:prstGeom prst="rect">
            <a:avLst/>
          </a:prstGeom>
        </p:spPr>
        <p:txBody>
          <a:bodyPr lIns="0" tIns="0" rIns="0" bIns="0" rtlCol="0" anchor="t">
            <a:spAutoFit/>
          </a:bodyPr>
          <a:lstStyle/>
          <a:p>
            <a:pPr>
              <a:lnSpc>
                <a:spcPts val="3499"/>
              </a:lnSpc>
            </a:pPr>
            <a:r>
              <a:rPr lang="en-US" sz="2499">
                <a:solidFill>
                  <a:srgbClr val="000000"/>
                </a:solidFill>
                <a:latin typeface="Arial"/>
              </a:rPr>
              <a:t>G. E. Hinton and T. J. Sejnowski. Learning andf Relearning in Boltzmann Machines. 1:282–317, 1986.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sp>
        <p:nvSpPr>
          <p:cNvPr id="9" name="Freeform 9"/>
          <p:cNvSpPr/>
          <p:nvPr/>
        </p:nvSpPr>
        <p:spPr>
          <a:xfrm>
            <a:off x="8764060" y="2072577"/>
            <a:ext cx="1779577" cy="1161174"/>
          </a:xfrm>
          <a:custGeom>
            <a:avLst/>
            <a:gdLst/>
            <a:ahLst/>
            <a:cxnLst/>
            <a:rect l="l" t="t" r="r" b="b"/>
            <a:pathLst>
              <a:path w="1779577" h="1161174">
                <a:moveTo>
                  <a:pt x="0" y="0"/>
                </a:moveTo>
                <a:lnTo>
                  <a:pt x="1779577" y="0"/>
                </a:lnTo>
                <a:lnTo>
                  <a:pt x="1779577" y="1161174"/>
                </a:lnTo>
                <a:lnTo>
                  <a:pt x="0" y="116117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TextBox 10"/>
          <p:cNvSpPr txBox="1"/>
          <p:nvPr/>
        </p:nvSpPr>
        <p:spPr>
          <a:xfrm>
            <a:off x="2586980" y="3954463"/>
            <a:ext cx="13114040" cy="2139949"/>
          </a:xfrm>
          <a:prstGeom prst="rect">
            <a:avLst/>
          </a:prstGeom>
        </p:spPr>
        <p:txBody>
          <a:bodyPr lIns="0" tIns="0" rIns="0" bIns="0" rtlCol="0" anchor="t">
            <a:spAutoFit/>
          </a:bodyPr>
          <a:lstStyle/>
          <a:p>
            <a:pPr algn="ctr">
              <a:lnSpc>
                <a:spcPts val="17500"/>
              </a:lnSpc>
            </a:pPr>
            <a:r>
              <a:rPr lang="en-US" sz="12500">
                <a:solidFill>
                  <a:srgbClr val="65A4CD"/>
                </a:solidFill>
                <a:latin typeface="Nunito Sans Heavy"/>
              </a:rPr>
              <a:t>Thank You</a:t>
            </a:r>
          </a:p>
        </p:txBody>
      </p:sp>
      <p:sp>
        <p:nvSpPr>
          <p:cNvPr id="11" name="Freeform 11"/>
          <p:cNvSpPr/>
          <p:nvPr/>
        </p:nvSpPr>
        <p:spPr>
          <a:xfrm flipH="1">
            <a:off x="0" y="8618398"/>
            <a:ext cx="5173960" cy="1668602"/>
          </a:xfrm>
          <a:custGeom>
            <a:avLst/>
            <a:gdLst/>
            <a:ahLst/>
            <a:cxnLst/>
            <a:rect l="l" t="t" r="r" b="b"/>
            <a:pathLst>
              <a:path w="5173960" h="1668602">
                <a:moveTo>
                  <a:pt x="5173960" y="0"/>
                </a:moveTo>
                <a:lnTo>
                  <a:pt x="0" y="0"/>
                </a:lnTo>
                <a:lnTo>
                  <a:pt x="0" y="1668602"/>
                </a:lnTo>
                <a:lnTo>
                  <a:pt x="5173960" y="1668602"/>
                </a:lnTo>
                <a:lnTo>
                  <a:pt x="517396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TextBox 12"/>
          <p:cNvSpPr txBox="1"/>
          <p:nvPr/>
        </p:nvSpPr>
        <p:spPr>
          <a:xfrm>
            <a:off x="8083409" y="3524257"/>
            <a:ext cx="3140880" cy="339725"/>
          </a:xfrm>
          <a:prstGeom prst="rect">
            <a:avLst/>
          </a:prstGeom>
        </p:spPr>
        <p:txBody>
          <a:bodyPr lIns="0" tIns="0" rIns="0" bIns="0" rtlCol="0" anchor="t">
            <a:spAutoFit/>
          </a:bodyPr>
          <a:lstStyle/>
          <a:p>
            <a:pPr algn="ctr">
              <a:lnSpc>
                <a:spcPts val="2800"/>
              </a:lnSpc>
            </a:pPr>
            <a:r>
              <a:rPr lang="en-US" sz="2000">
                <a:solidFill>
                  <a:srgbClr val="004AAD"/>
                </a:solidFill>
                <a:latin typeface="Nunito Sans"/>
              </a:rPr>
              <a:t>University Colleage Cork</a:t>
            </a:r>
          </a:p>
        </p:txBody>
      </p:sp>
      <p:sp>
        <p:nvSpPr>
          <p:cNvPr id="13" name="Freeform 13"/>
          <p:cNvSpPr/>
          <p:nvPr/>
        </p:nvSpPr>
        <p:spPr>
          <a:xfrm flipV="1">
            <a:off x="13114040" y="0"/>
            <a:ext cx="5173960" cy="1668602"/>
          </a:xfrm>
          <a:custGeom>
            <a:avLst/>
            <a:gdLst/>
            <a:ahLst/>
            <a:cxnLst/>
            <a:rect l="l" t="t" r="r" b="b"/>
            <a:pathLst>
              <a:path w="5173960" h="1668602">
                <a:moveTo>
                  <a:pt x="0" y="1668602"/>
                </a:moveTo>
                <a:lnTo>
                  <a:pt x="5173960" y="1668602"/>
                </a:lnTo>
                <a:lnTo>
                  <a:pt x="5173960" y="0"/>
                </a:lnTo>
                <a:lnTo>
                  <a:pt x="0" y="0"/>
                </a:lnTo>
                <a:lnTo>
                  <a:pt x="0" y="1668602"/>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sp>
        <p:nvSpPr>
          <p:cNvPr id="9" name="AutoShape 9"/>
          <p:cNvSpPr/>
          <p:nvPr/>
        </p:nvSpPr>
        <p:spPr>
          <a:xfrm>
            <a:off x="10030827" y="1049910"/>
            <a:ext cx="7228473" cy="0"/>
          </a:xfrm>
          <a:prstGeom prst="line">
            <a:avLst/>
          </a:prstGeom>
          <a:ln w="38100" cap="flat">
            <a:solidFill>
              <a:srgbClr val="004AAD"/>
            </a:solidFill>
            <a:prstDash val="solid"/>
            <a:headEnd type="none" w="sm" len="sm"/>
            <a:tailEnd type="none" w="sm" len="sm"/>
          </a:ln>
        </p:spPr>
      </p:sp>
      <p:sp>
        <p:nvSpPr>
          <p:cNvPr id="10" name="AutoShape 10"/>
          <p:cNvSpPr/>
          <p:nvPr/>
        </p:nvSpPr>
        <p:spPr>
          <a:xfrm>
            <a:off x="10030827" y="9237090"/>
            <a:ext cx="7228473" cy="0"/>
          </a:xfrm>
          <a:prstGeom prst="line">
            <a:avLst/>
          </a:prstGeom>
          <a:ln w="38100" cap="flat">
            <a:solidFill>
              <a:srgbClr val="004AAD"/>
            </a:solidFill>
            <a:prstDash val="solid"/>
            <a:headEnd type="none" w="sm" len="sm"/>
            <a:tailEnd type="none" w="sm" len="sm"/>
          </a:ln>
        </p:spPr>
      </p:sp>
      <p:sp>
        <p:nvSpPr>
          <p:cNvPr id="11" name="AutoShape 11"/>
          <p:cNvSpPr/>
          <p:nvPr/>
        </p:nvSpPr>
        <p:spPr>
          <a:xfrm>
            <a:off x="10030827" y="7625106"/>
            <a:ext cx="7228473" cy="0"/>
          </a:xfrm>
          <a:prstGeom prst="line">
            <a:avLst/>
          </a:prstGeom>
          <a:ln w="38100" cap="flat">
            <a:solidFill>
              <a:srgbClr val="004AAD"/>
            </a:solidFill>
            <a:prstDash val="solid"/>
            <a:headEnd type="none" w="sm" len="sm"/>
            <a:tailEnd type="none" w="sm" len="sm"/>
          </a:ln>
        </p:spPr>
      </p:sp>
      <p:sp>
        <p:nvSpPr>
          <p:cNvPr id="12" name="AutoShape 12"/>
          <p:cNvSpPr/>
          <p:nvPr/>
        </p:nvSpPr>
        <p:spPr>
          <a:xfrm>
            <a:off x="10030827" y="5970702"/>
            <a:ext cx="7228473" cy="0"/>
          </a:xfrm>
          <a:prstGeom prst="line">
            <a:avLst/>
          </a:prstGeom>
          <a:ln w="38100" cap="flat">
            <a:solidFill>
              <a:srgbClr val="004AAD"/>
            </a:solidFill>
            <a:prstDash val="solid"/>
            <a:headEnd type="none" w="sm" len="sm"/>
            <a:tailEnd type="none" w="sm" len="sm"/>
          </a:ln>
        </p:spPr>
      </p:sp>
      <p:sp>
        <p:nvSpPr>
          <p:cNvPr id="13" name="AutoShape 13"/>
          <p:cNvSpPr/>
          <p:nvPr/>
        </p:nvSpPr>
        <p:spPr>
          <a:xfrm>
            <a:off x="10030827" y="4305693"/>
            <a:ext cx="7228473" cy="0"/>
          </a:xfrm>
          <a:prstGeom prst="line">
            <a:avLst/>
          </a:prstGeom>
          <a:ln w="38100" cap="flat">
            <a:solidFill>
              <a:srgbClr val="004AAD"/>
            </a:solidFill>
            <a:prstDash val="solid"/>
            <a:headEnd type="none" w="sm" len="sm"/>
            <a:tailEnd type="none" w="sm" len="sm"/>
          </a:ln>
        </p:spPr>
      </p:sp>
      <p:sp>
        <p:nvSpPr>
          <p:cNvPr id="14" name="AutoShape 14"/>
          <p:cNvSpPr/>
          <p:nvPr/>
        </p:nvSpPr>
        <p:spPr>
          <a:xfrm>
            <a:off x="10030827" y="2661894"/>
            <a:ext cx="7228473" cy="0"/>
          </a:xfrm>
          <a:prstGeom prst="line">
            <a:avLst/>
          </a:prstGeom>
          <a:ln w="38100" cap="flat">
            <a:solidFill>
              <a:srgbClr val="004AAD"/>
            </a:solidFill>
            <a:prstDash val="solid"/>
            <a:headEnd type="none" w="sm" len="sm"/>
            <a:tailEnd type="none" w="sm" len="sm"/>
          </a:ln>
        </p:spPr>
      </p:sp>
      <p:grpSp>
        <p:nvGrpSpPr>
          <p:cNvPr id="15" name="Group 15"/>
          <p:cNvGrpSpPr/>
          <p:nvPr/>
        </p:nvGrpSpPr>
        <p:grpSpPr>
          <a:xfrm>
            <a:off x="-514350" y="3849671"/>
            <a:ext cx="9658350" cy="2545237"/>
            <a:chOff x="0" y="0"/>
            <a:chExt cx="2543763" cy="670351"/>
          </a:xfrm>
        </p:grpSpPr>
        <p:sp>
          <p:nvSpPr>
            <p:cNvPr id="16" name="Freeform 16"/>
            <p:cNvSpPr/>
            <p:nvPr/>
          </p:nvSpPr>
          <p:spPr>
            <a:xfrm>
              <a:off x="0" y="0"/>
              <a:ext cx="2543763" cy="670351"/>
            </a:xfrm>
            <a:custGeom>
              <a:avLst/>
              <a:gdLst/>
              <a:ahLst/>
              <a:cxnLst/>
              <a:rect l="l" t="t" r="r" b="b"/>
              <a:pathLst>
                <a:path w="2543763" h="670351">
                  <a:moveTo>
                    <a:pt x="0" y="0"/>
                  </a:moveTo>
                  <a:lnTo>
                    <a:pt x="2543763" y="0"/>
                  </a:lnTo>
                  <a:lnTo>
                    <a:pt x="2543763" y="670351"/>
                  </a:lnTo>
                  <a:lnTo>
                    <a:pt x="0" y="670351"/>
                  </a:lnTo>
                  <a:close/>
                </a:path>
              </a:pathLst>
            </a:custGeom>
            <a:solidFill>
              <a:srgbClr val="65A4CD"/>
            </a:solidFill>
          </p:spPr>
        </p:sp>
        <p:sp>
          <p:nvSpPr>
            <p:cNvPr id="17" name="TextBox 17"/>
            <p:cNvSpPr txBox="1"/>
            <p:nvPr/>
          </p:nvSpPr>
          <p:spPr>
            <a:xfrm>
              <a:off x="0" y="-38100"/>
              <a:ext cx="2543763" cy="708451"/>
            </a:xfrm>
            <a:prstGeom prst="rect">
              <a:avLst/>
            </a:prstGeom>
          </p:spPr>
          <p:txBody>
            <a:bodyPr lIns="50800" tIns="50800" rIns="50800" bIns="50800" rtlCol="0" anchor="ctr"/>
            <a:lstStyle/>
            <a:p>
              <a:pPr algn="ctr">
                <a:lnSpc>
                  <a:spcPts val="2800"/>
                </a:lnSpc>
              </a:pPr>
              <a:endParaRPr/>
            </a:p>
          </p:txBody>
        </p:sp>
      </p:grpSp>
      <p:sp>
        <p:nvSpPr>
          <p:cNvPr id="18" name="TextBox 18"/>
          <p:cNvSpPr txBox="1"/>
          <p:nvPr/>
        </p:nvSpPr>
        <p:spPr>
          <a:xfrm>
            <a:off x="2410357" y="4373563"/>
            <a:ext cx="5243098"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Overview</a:t>
            </a:r>
          </a:p>
        </p:txBody>
      </p:sp>
      <p:sp>
        <p:nvSpPr>
          <p:cNvPr id="19" name="TextBox 19"/>
          <p:cNvSpPr txBox="1"/>
          <p:nvPr/>
        </p:nvSpPr>
        <p:spPr>
          <a:xfrm>
            <a:off x="11277539" y="6265977"/>
            <a:ext cx="5762743" cy="863338"/>
          </a:xfrm>
          <a:prstGeom prst="rect">
            <a:avLst/>
          </a:prstGeom>
        </p:spPr>
        <p:txBody>
          <a:bodyPr lIns="0" tIns="0" rIns="0" bIns="0" rtlCol="0" anchor="t">
            <a:spAutoFit/>
          </a:bodyPr>
          <a:lstStyle/>
          <a:p>
            <a:pPr>
              <a:lnSpc>
                <a:spcPts val="7014"/>
              </a:lnSpc>
            </a:pPr>
            <a:r>
              <a:rPr lang="en-US" sz="5010">
                <a:solidFill>
                  <a:srgbClr val="000000"/>
                </a:solidFill>
                <a:latin typeface="Nunito Sans"/>
              </a:rPr>
              <a:t>Discussion</a:t>
            </a:r>
          </a:p>
        </p:txBody>
      </p:sp>
      <p:sp>
        <p:nvSpPr>
          <p:cNvPr id="20" name="TextBox 20"/>
          <p:cNvSpPr txBox="1"/>
          <p:nvPr/>
        </p:nvSpPr>
        <p:spPr>
          <a:xfrm>
            <a:off x="11277539" y="2957169"/>
            <a:ext cx="5762743" cy="863338"/>
          </a:xfrm>
          <a:prstGeom prst="rect">
            <a:avLst/>
          </a:prstGeom>
        </p:spPr>
        <p:txBody>
          <a:bodyPr lIns="0" tIns="0" rIns="0" bIns="0" rtlCol="0" anchor="t">
            <a:spAutoFit/>
          </a:bodyPr>
          <a:lstStyle/>
          <a:p>
            <a:pPr>
              <a:lnSpc>
                <a:spcPts val="7014"/>
              </a:lnSpc>
            </a:pPr>
            <a:r>
              <a:rPr lang="en-US" sz="5010">
                <a:solidFill>
                  <a:srgbClr val="000000"/>
                </a:solidFill>
                <a:latin typeface="Nunito Sans"/>
              </a:rPr>
              <a:t>Historical Models</a:t>
            </a:r>
          </a:p>
        </p:txBody>
      </p:sp>
      <p:sp>
        <p:nvSpPr>
          <p:cNvPr id="21" name="TextBox 21"/>
          <p:cNvSpPr txBox="1"/>
          <p:nvPr/>
        </p:nvSpPr>
        <p:spPr>
          <a:xfrm>
            <a:off x="11277539" y="4556822"/>
            <a:ext cx="5762743" cy="863338"/>
          </a:xfrm>
          <a:prstGeom prst="rect">
            <a:avLst/>
          </a:prstGeom>
        </p:spPr>
        <p:txBody>
          <a:bodyPr lIns="0" tIns="0" rIns="0" bIns="0" rtlCol="0" anchor="t">
            <a:spAutoFit/>
          </a:bodyPr>
          <a:lstStyle/>
          <a:p>
            <a:pPr>
              <a:lnSpc>
                <a:spcPts val="7014"/>
              </a:lnSpc>
            </a:pPr>
            <a:r>
              <a:rPr lang="en-US" sz="5010">
                <a:solidFill>
                  <a:srgbClr val="000000"/>
                </a:solidFill>
                <a:latin typeface="Nunito Sans"/>
              </a:rPr>
              <a:t>Research Methods</a:t>
            </a:r>
          </a:p>
        </p:txBody>
      </p:sp>
      <p:sp>
        <p:nvSpPr>
          <p:cNvPr id="22" name="TextBox 22"/>
          <p:cNvSpPr txBox="1"/>
          <p:nvPr/>
        </p:nvSpPr>
        <p:spPr>
          <a:xfrm>
            <a:off x="11277539" y="7977531"/>
            <a:ext cx="5762743" cy="863338"/>
          </a:xfrm>
          <a:prstGeom prst="rect">
            <a:avLst/>
          </a:prstGeom>
        </p:spPr>
        <p:txBody>
          <a:bodyPr lIns="0" tIns="0" rIns="0" bIns="0" rtlCol="0" anchor="t">
            <a:spAutoFit/>
          </a:bodyPr>
          <a:lstStyle/>
          <a:p>
            <a:pPr>
              <a:lnSpc>
                <a:spcPts val="7014"/>
              </a:lnSpc>
            </a:pPr>
            <a:r>
              <a:rPr lang="en-US" sz="5010">
                <a:solidFill>
                  <a:srgbClr val="000000"/>
                </a:solidFill>
                <a:latin typeface="Nunito Sans"/>
              </a:rPr>
              <a:t>Conclusion</a:t>
            </a:r>
          </a:p>
        </p:txBody>
      </p:sp>
      <p:sp>
        <p:nvSpPr>
          <p:cNvPr id="23" name="TextBox 23"/>
          <p:cNvSpPr txBox="1"/>
          <p:nvPr/>
        </p:nvSpPr>
        <p:spPr>
          <a:xfrm>
            <a:off x="11277539" y="1341356"/>
            <a:ext cx="5981761" cy="863338"/>
          </a:xfrm>
          <a:prstGeom prst="rect">
            <a:avLst/>
          </a:prstGeom>
        </p:spPr>
        <p:txBody>
          <a:bodyPr lIns="0" tIns="0" rIns="0" bIns="0" rtlCol="0" anchor="t">
            <a:spAutoFit/>
          </a:bodyPr>
          <a:lstStyle/>
          <a:p>
            <a:pPr>
              <a:lnSpc>
                <a:spcPts val="7014"/>
              </a:lnSpc>
            </a:pPr>
            <a:r>
              <a:rPr lang="en-US" sz="5010">
                <a:solidFill>
                  <a:srgbClr val="000000"/>
                </a:solidFill>
                <a:latin typeface="Nunito Sans"/>
              </a:rPr>
              <a:t>Background Context</a:t>
            </a:r>
          </a:p>
        </p:txBody>
      </p:sp>
      <p:sp>
        <p:nvSpPr>
          <p:cNvPr id="24" name="TextBox 24"/>
          <p:cNvSpPr txBox="1"/>
          <p:nvPr/>
        </p:nvSpPr>
        <p:spPr>
          <a:xfrm>
            <a:off x="10030827" y="1280910"/>
            <a:ext cx="1155512" cy="1035685"/>
          </a:xfrm>
          <a:prstGeom prst="rect">
            <a:avLst/>
          </a:prstGeom>
        </p:spPr>
        <p:txBody>
          <a:bodyPr lIns="0" tIns="0" rIns="0" bIns="0" rtlCol="0" anchor="t">
            <a:spAutoFit/>
          </a:bodyPr>
          <a:lstStyle/>
          <a:p>
            <a:pPr algn="ctr">
              <a:lnSpc>
                <a:spcPts val="8539"/>
              </a:lnSpc>
            </a:pPr>
            <a:r>
              <a:rPr lang="en-US" sz="6099">
                <a:solidFill>
                  <a:srgbClr val="000000"/>
                </a:solidFill>
                <a:latin typeface="Nunito Sans Semi-Bold"/>
              </a:rPr>
              <a:t>01</a:t>
            </a:r>
          </a:p>
        </p:txBody>
      </p:sp>
      <p:sp>
        <p:nvSpPr>
          <p:cNvPr id="25" name="TextBox 25"/>
          <p:cNvSpPr txBox="1"/>
          <p:nvPr/>
        </p:nvSpPr>
        <p:spPr>
          <a:xfrm>
            <a:off x="10030827" y="2908058"/>
            <a:ext cx="1155512" cy="1035685"/>
          </a:xfrm>
          <a:prstGeom prst="rect">
            <a:avLst/>
          </a:prstGeom>
        </p:spPr>
        <p:txBody>
          <a:bodyPr lIns="0" tIns="0" rIns="0" bIns="0" rtlCol="0" anchor="t">
            <a:spAutoFit/>
          </a:bodyPr>
          <a:lstStyle/>
          <a:p>
            <a:pPr algn="ctr">
              <a:lnSpc>
                <a:spcPts val="8539"/>
              </a:lnSpc>
            </a:pPr>
            <a:r>
              <a:rPr lang="en-US" sz="6099">
                <a:solidFill>
                  <a:srgbClr val="000000"/>
                </a:solidFill>
                <a:latin typeface="Nunito Sans Semi-Bold"/>
              </a:rPr>
              <a:t>02</a:t>
            </a:r>
          </a:p>
        </p:txBody>
      </p:sp>
      <p:sp>
        <p:nvSpPr>
          <p:cNvPr id="26" name="TextBox 26"/>
          <p:cNvSpPr txBox="1"/>
          <p:nvPr/>
        </p:nvSpPr>
        <p:spPr>
          <a:xfrm>
            <a:off x="10030827" y="4547297"/>
            <a:ext cx="1155512" cy="1035685"/>
          </a:xfrm>
          <a:prstGeom prst="rect">
            <a:avLst/>
          </a:prstGeom>
        </p:spPr>
        <p:txBody>
          <a:bodyPr lIns="0" tIns="0" rIns="0" bIns="0" rtlCol="0" anchor="t">
            <a:spAutoFit/>
          </a:bodyPr>
          <a:lstStyle/>
          <a:p>
            <a:pPr algn="ctr">
              <a:lnSpc>
                <a:spcPts val="8539"/>
              </a:lnSpc>
            </a:pPr>
            <a:r>
              <a:rPr lang="en-US" sz="6099">
                <a:solidFill>
                  <a:srgbClr val="000000"/>
                </a:solidFill>
                <a:latin typeface="Nunito Sans Semi-Bold"/>
              </a:rPr>
              <a:t>03</a:t>
            </a:r>
          </a:p>
        </p:txBody>
      </p:sp>
      <p:sp>
        <p:nvSpPr>
          <p:cNvPr id="27" name="TextBox 27"/>
          <p:cNvSpPr txBox="1"/>
          <p:nvPr/>
        </p:nvSpPr>
        <p:spPr>
          <a:xfrm>
            <a:off x="10030827" y="6199197"/>
            <a:ext cx="1155512" cy="1035685"/>
          </a:xfrm>
          <a:prstGeom prst="rect">
            <a:avLst/>
          </a:prstGeom>
        </p:spPr>
        <p:txBody>
          <a:bodyPr lIns="0" tIns="0" rIns="0" bIns="0" rtlCol="0" anchor="t">
            <a:spAutoFit/>
          </a:bodyPr>
          <a:lstStyle/>
          <a:p>
            <a:pPr algn="ctr">
              <a:lnSpc>
                <a:spcPts val="8539"/>
              </a:lnSpc>
            </a:pPr>
            <a:r>
              <a:rPr lang="en-US" sz="6099">
                <a:solidFill>
                  <a:srgbClr val="000000"/>
                </a:solidFill>
                <a:latin typeface="Nunito Sans Semi-Bold"/>
              </a:rPr>
              <a:t>04</a:t>
            </a:r>
          </a:p>
        </p:txBody>
      </p:sp>
      <p:sp>
        <p:nvSpPr>
          <p:cNvPr id="28" name="TextBox 28"/>
          <p:cNvSpPr txBox="1"/>
          <p:nvPr/>
        </p:nvSpPr>
        <p:spPr>
          <a:xfrm>
            <a:off x="10030827" y="7901331"/>
            <a:ext cx="1155512" cy="1035685"/>
          </a:xfrm>
          <a:prstGeom prst="rect">
            <a:avLst/>
          </a:prstGeom>
        </p:spPr>
        <p:txBody>
          <a:bodyPr lIns="0" tIns="0" rIns="0" bIns="0" rtlCol="0" anchor="t">
            <a:spAutoFit/>
          </a:bodyPr>
          <a:lstStyle/>
          <a:p>
            <a:pPr algn="ctr">
              <a:lnSpc>
                <a:spcPts val="8539"/>
              </a:lnSpc>
            </a:pPr>
            <a:r>
              <a:rPr lang="en-US" sz="6099">
                <a:solidFill>
                  <a:srgbClr val="000000"/>
                </a:solidFill>
                <a:latin typeface="Nunito Sans Semi-Bold"/>
              </a:rPr>
              <a:t>05</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888" b="-5888"/>
            </a:stretch>
          </a:blipFill>
        </p:spPr>
      </p:sp>
      <p:sp>
        <p:nvSpPr>
          <p:cNvPr id="3" name="TextBox 3"/>
          <p:cNvSpPr txBox="1"/>
          <p:nvPr/>
        </p:nvSpPr>
        <p:spPr>
          <a:xfrm>
            <a:off x="3283182" y="3661103"/>
            <a:ext cx="11721636" cy="2712086"/>
          </a:xfrm>
          <a:prstGeom prst="rect">
            <a:avLst/>
          </a:prstGeom>
        </p:spPr>
        <p:txBody>
          <a:bodyPr lIns="0" tIns="0" rIns="0" bIns="0" rtlCol="0" anchor="t">
            <a:spAutoFit/>
          </a:bodyPr>
          <a:lstStyle/>
          <a:p>
            <a:pPr algn="ctr">
              <a:lnSpc>
                <a:spcPts val="10400"/>
              </a:lnSpc>
            </a:pPr>
            <a:r>
              <a:rPr lang="en-US" sz="10400">
                <a:solidFill>
                  <a:srgbClr val="000000"/>
                </a:solidFill>
                <a:latin typeface="Yeseva One"/>
              </a:rPr>
              <a:t>1 Background Context</a:t>
            </a:r>
          </a:p>
        </p:txBody>
      </p:sp>
      <p:sp>
        <p:nvSpPr>
          <p:cNvPr id="4" name="TextBox 4"/>
          <p:cNvSpPr txBox="1"/>
          <p:nvPr/>
        </p:nvSpPr>
        <p:spPr>
          <a:xfrm>
            <a:off x="3283182" y="1089025"/>
            <a:ext cx="11721636" cy="400050"/>
          </a:xfrm>
          <a:prstGeom prst="rect">
            <a:avLst/>
          </a:prstGeom>
        </p:spPr>
        <p:txBody>
          <a:bodyPr lIns="0" tIns="0" rIns="0" bIns="0" rtlCol="0" anchor="t">
            <a:spAutoFit/>
          </a:bodyPr>
          <a:lstStyle/>
          <a:p>
            <a:pPr algn="ctr">
              <a:lnSpc>
                <a:spcPts val="3000"/>
              </a:lnSpc>
            </a:pPr>
            <a:r>
              <a:rPr lang="en-US" sz="3000">
                <a:solidFill>
                  <a:srgbClr val="000000"/>
                </a:solidFill>
                <a:latin typeface="Libre Baskerville"/>
              </a:rPr>
              <a:t>University Colleage Cork</a:t>
            </a:r>
          </a:p>
        </p:txBody>
      </p:sp>
      <p:sp>
        <p:nvSpPr>
          <p:cNvPr id="5" name="TextBox 5"/>
          <p:cNvSpPr txBox="1"/>
          <p:nvPr/>
        </p:nvSpPr>
        <p:spPr>
          <a:xfrm>
            <a:off x="3283182" y="8858250"/>
            <a:ext cx="11721636" cy="400050"/>
          </a:xfrm>
          <a:prstGeom prst="rect">
            <a:avLst/>
          </a:prstGeom>
        </p:spPr>
        <p:txBody>
          <a:bodyPr lIns="0" tIns="0" rIns="0" bIns="0" rtlCol="0" anchor="t">
            <a:spAutoFit/>
          </a:bodyPr>
          <a:lstStyle/>
          <a:p>
            <a:pPr algn="ctr">
              <a:lnSpc>
                <a:spcPts val="3000"/>
              </a:lnSpc>
            </a:pPr>
            <a:r>
              <a:rPr lang="en-US" sz="3000">
                <a:solidFill>
                  <a:srgbClr val="000000"/>
                </a:solidFill>
                <a:latin typeface="Libre Baskerville"/>
              </a:rPr>
              <a:t>Kai</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4"/>
            <a:chOff x="0" y="0"/>
            <a:chExt cx="24384000" cy="16349471"/>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8670120" y="2438730"/>
            <a:ext cx="8850730" cy="6148844"/>
          </a:xfrm>
          <a:custGeom>
            <a:avLst/>
            <a:gdLst/>
            <a:ahLst/>
            <a:cxnLst/>
            <a:rect l="l" t="t" r="r" b="b"/>
            <a:pathLst>
              <a:path w="9384130" h="6989222">
                <a:moveTo>
                  <a:pt x="0" y="0"/>
                </a:moveTo>
                <a:lnTo>
                  <a:pt x="9384130" y="0"/>
                </a:lnTo>
                <a:lnTo>
                  <a:pt x="9384130" y="6989222"/>
                </a:lnTo>
                <a:lnTo>
                  <a:pt x="0" y="6989222"/>
                </a:lnTo>
                <a:lnTo>
                  <a:pt x="0" y="0"/>
                </a:lnTo>
                <a:close/>
              </a:path>
            </a:pathLst>
          </a:custGeom>
          <a:blipFill>
            <a:blip r:embed="rId4"/>
            <a:stretch>
              <a:fillRect/>
            </a:stretch>
          </a:blipFill>
        </p:spPr>
      </p:sp>
      <p:sp>
        <p:nvSpPr>
          <p:cNvPr id="13" name="TextBox 13"/>
          <p:cNvSpPr txBox="1"/>
          <p:nvPr/>
        </p:nvSpPr>
        <p:spPr>
          <a:xfrm>
            <a:off x="7605524" y="502681"/>
            <a:ext cx="10682476" cy="1377949"/>
          </a:xfrm>
          <a:prstGeom prst="rect">
            <a:avLst/>
          </a:prstGeom>
        </p:spPr>
        <p:txBody>
          <a:bodyPr lIns="0" tIns="0" rIns="0" bIns="0" rtlCol="0" anchor="t">
            <a:spAutoFit/>
          </a:bodyPr>
          <a:lstStyle/>
          <a:p>
            <a:pPr algn="ctr">
              <a:lnSpc>
                <a:spcPts val="11200"/>
              </a:lnSpc>
            </a:pPr>
            <a:r>
              <a:rPr lang="en-US" sz="8000">
                <a:solidFill>
                  <a:srgbClr val="65A4CD"/>
                </a:solidFill>
                <a:latin typeface="Nunito Sans Heavy"/>
              </a:rPr>
              <a:t>Anatomy Of A Neural</a:t>
            </a:r>
          </a:p>
        </p:txBody>
      </p:sp>
      <p:sp>
        <p:nvSpPr>
          <p:cNvPr id="15" name="TextBox 15"/>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dirty="0">
                <a:solidFill>
                  <a:srgbClr val="FFFFFF"/>
                </a:solidFill>
                <a:latin typeface="Nunito Sans Heavy"/>
              </a:rPr>
              <a:t>01</a:t>
            </a:r>
          </a:p>
        </p:txBody>
      </p:sp>
      <p:sp>
        <p:nvSpPr>
          <p:cNvPr id="16" name="TextBox 16"/>
          <p:cNvSpPr txBox="1"/>
          <p:nvPr/>
        </p:nvSpPr>
        <p:spPr>
          <a:xfrm>
            <a:off x="10856864" y="9237127"/>
            <a:ext cx="4179796" cy="356235"/>
          </a:xfrm>
          <a:prstGeom prst="rect">
            <a:avLst/>
          </a:prstGeom>
        </p:spPr>
        <p:txBody>
          <a:bodyPr wrap="square" lIns="0" tIns="0" rIns="0" bIns="0" rtlCol="0" anchor="t">
            <a:spAutoFit/>
          </a:bodyPr>
          <a:lstStyle/>
          <a:p>
            <a:pPr algn="ctr">
              <a:lnSpc>
                <a:spcPts val="2940"/>
              </a:lnSpc>
              <a:spcBef>
                <a:spcPct val="0"/>
              </a:spcBef>
            </a:pPr>
            <a:r>
              <a:rPr lang="en-US" sz="2100" dirty="0" err="1">
                <a:solidFill>
                  <a:srgbClr val="000000"/>
                </a:solidFill>
                <a:latin typeface="Nunito Sans"/>
              </a:rPr>
              <a:t>Soucre</a:t>
            </a:r>
            <a:r>
              <a:rPr lang="en-US" sz="2100" dirty="0">
                <a:solidFill>
                  <a:srgbClr val="000000"/>
                </a:solidFill>
                <a:latin typeface="Nunito Sans"/>
              </a:rPr>
              <a:t>:  Neurons and glial cells</a:t>
            </a:r>
          </a:p>
        </p:txBody>
      </p:sp>
      <p:sp>
        <p:nvSpPr>
          <p:cNvPr id="18" name="Rounded Rectangle 17">
            <a:extLst>
              <a:ext uri="{FF2B5EF4-FFF2-40B4-BE49-F238E27FC236}">
                <a16:creationId xmlns:a16="http://schemas.microsoft.com/office/drawing/2014/main" id="{F968A986-F923-D342-902A-38E965EFC265}"/>
              </a:ext>
            </a:extLst>
          </p:cNvPr>
          <p:cNvSpPr/>
          <p:nvPr/>
        </p:nvSpPr>
        <p:spPr>
          <a:xfrm>
            <a:off x="762000" y="4203985"/>
            <a:ext cx="6400800" cy="4419601"/>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4" name="TextBox 14"/>
          <p:cNvSpPr txBox="1"/>
          <p:nvPr/>
        </p:nvSpPr>
        <p:spPr>
          <a:xfrm>
            <a:off x="1300982" y="4440572"/>
            <a:ext cx="5654039" cy="3930628"/>
          </a:xfrm>
          <a:prstGeom prst="rect">
            <a:avLst/>
          </a:prstGeom>
        </p:spPr>
        <p:txBody>
          <a:bodyPr wrap="square" lIns="0" tIns="0" rIns="0" bIns="0" rtlCol="0" anchor="t">
            <a:spAutoFit/>
          </a:bodyPr>
          <a:lstStyle/>
          <a:p>
            <a:pPr>
              <a:lnSpc>
                <a:spcPts val="4435"/>
              </a:lnSpc>
            </a:pPr>
            <a:r>
              <a:rPr lang="en-US" sz="3168" dirty="0">
                <a:solidFill>
                  <a:srgbClr val="000000"/>
                </a:solidFill>
                <a:latin typeface="Nunito Sans"/>
              </a:rPr>
              <a:t>Neurons are cells — small bodies of mostly water, ions, amino acids and proteins with remarkable electrochemical properties. They are the primary functional units of the brain.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8916265" y="2857500"/>
            <a:ext cx="8982449" cy="5992676"/>
          </a:xfrm>
          <a:custGeom>
            <a:avLst/>
            <a:gdLst/>
            <a:ahLst/>
            <a:cxnLst/>
            <a:rect l="l" t="t" r="r" b="b"/>
            <a:pathLst>
              <a:path w="8982449" h="5992676">
                <a:moveTo>
                  <a:pt x="0" y="0"/>
                </a:moveTo>
                <a:lnTo>
                  <a:pt x="8982449" y="0"/>
                </a:lnTo>
                <a:lnTo>
                  <a:pt x="8982449" y="5992677"/>
                </a:lnTo>
                <a:lnTo>
                  <a:pt x="0" y="5992677"/>
                </a:lnTo>
                <a:lnTo>
                  <a:pt x="0" y="0"/>
                </a:lnTo>
                <a:close/>
              </a:path>
            </a:pathLst>
          </a:custGeom>
          <a:blipFill>
            <a:blip r:embed="rId5"/>
            <a:stretch>
              <a:fillRect l="-453" r="-453"/>
            </a:stretch>
          </a:blipFill>
        </p:spPr>
      </p:sp>
      <p:sp>
        <p:nvSpPr>
          <p:cNvPr id="13" name="Freeform 13"/>
          <p:cNvSpPr/>
          <p:nvPr/>
        </p:nvSpPr>
        <p:spPr>
          <a:xfrm>
            <a:off x="9144000" y="2705100"/>
            <a:ext cx="8982449" cy="6032988"/>
          </a:xfrm>
          <a:custGeom>
            <a:avLst/>
            <a:gdLst/>
            <a:ahLst/>
            <a:cxnLst/>
            <a:rect l="l" t="t" r="r" b="b"/>
            <a:pathLst>
              <a:path w="8982449" h="6032988">
                <a:moveTo>
                  <a:pt x="0" y="0"/>
                </a:moveTo>
                <a:lnTo>
                  <a:pt x="8982449" y="0"/>
                </a:lnTo>
                <a:lnTo>
                  <a:pt x="8982449" y="6032988"/>
                </a:lnTo>
                <a:lnTo>
                  <a:pt x="0" y="6032988"/>
                </a:lnTo>
                <a:lnTo>
                  <a:pt x="0" y="0"/>
                </a:lnTo>
                <a:close/>
              </a:path>
            </a:pathLst>
          </a:custGeom>
          <a:blipFill>
            <a:blip r:embed="rId6"/>
            <a:stretch>
              <a:fillRect/>
            </a:stretch>
          </a:blipFill>
        </p:spPr>
        <p:txBody>
          <a:bodyPr/>
          <a:lstStyle/>
          <a:p>
            <a:endParaRPr lang="en-US" dirty="0"/>
          </a:p>
        </p:txBody>
      </p:sp>
      <p:sp>
        <p:nvSpPr>
          <p:cNvPr id="14" name="TextBox 14"/>
          <p:cNvSpPr txBox="1"/>
          <p:nvPr/>
        </p:nvSpPr>
        <p:spPr>
          <a:xfrm>
            <a:off x="7605524" y="258763"/>
            <a:ext cx="10682476" cy="1377949"/>
          </a:xfrm>
          <a:prstGeom prst="rect">
            <a:avLst/>
          </a:prstGeom>
        </p:spPr>
        <p:txBody>
          <a:bodyPr lIns="0" tIns="0" rIns="0" bIns="0" rtlCol="0" anchor="t">
            <a:spAutoFit/>
          </a:bodyPr>
          <a:lstStyle/>
          <a:p>
            <a:pPr algn="ctr">
              <a:lnSpc>
                <a:spcPts val="11200"/>
              </a:lnSpc>
            </a:pPr>
            <a:r>
              <a:rPr lang="en-US" sz="8000">
                <a:solidFill>
                  <a:srgbClr val="65A4CD"/>
                </a:solidFill>
                <a:latin typeface="Nunito Sans Heavy"/>
              </a:rPr>
              <a:t>Physiology Of Neural</a:t>
            </a:r>
          </a:p>
        </p:txBody>
      </p:sp>
      <p:sp>
        <p:nvSpPr>
          <p:cNvPr id="16" name="TextBox 16"/>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dirty="0">
                <a:solidFill>
                  <a:srgbClr val="FFFFFF"/>
                </a:solidFill>
                <a:latin typeface="Nunito Sans Heavy"/>
              </a:rPr>
              <a:t>02</a:t>
            </a:r>
          </a:p>
        </p:txBody>
      </p:sp>
      <p:sp>
        <p:nvSpPr>
          <p:cNvPr id="17" name="TextBox 17"/>
          <p:cNvSpPr txBox="1"/>
          <p:nvPr/>
        </p:nvSpPr>
        <p:spPr>
          <a:xfrm>
            <a:off x="12384475" y="9169415"/>
            <a:ext cx="2829104" cy="356235"/>
          </a:xfrm>
          <a:prstGeom prst="rect">
            <a:avLst/>
          </a:prstGeom>
        </p:spPr>
        <p:txBody>
          <a:bodyPr wrap="square" lIns="0" tIns="0" rIns="0" bIns="0" rtlCol="0" anchor="t">
            <a:spAutoFit/>
          </a:bodyPr>
          <a:lstStyle/>
          <a:p>
            <a:pPr algn="ctr">
              <a:lnSpc>
                <a:spcPts val="2940"/>
              </a:lnSpc>
              <a:spcBef>
                <a:spcPct val="0"/>
              </a:spcBef>
            </a:pPr>
            <a:r>
              <a:rPr lang="en-US" sz="2100" dirty="0" err="1">
                <a:solidFill>
                  <a:srgbClr val="000000"/>
                </a:solidFill>
                <a:latin typeface="Nunito Sans"/>
              </a:rPr>
              <a:t>Soucre</a:t>
            </a:r>
            <a:r>
              <a:rPr lang="en-US" sz="2100" dirty="0">
                <a:solidFill>
                  <a:srgbClr val="000000"/>
                </a:solidFill>
                <a:latin typeface="Nunito Sans"/>
              </a:rPr>
              <a:t>:  </a:t>
            </a:r>
            <a:r>
              <a:rPr lang="en-US" sz="2100" u="sng" dirty="0">
                <a:solidFill>
                  <a:srgbClr val="000000"/>
                </a:solidFill>
                <a:latin typeface="Nunito Sans"/>
                <a:hlinkClick r:id="rId7" tooltip="https://opentextbc.ca/biology/chapter/16-2-how-neurons-communicate/"/>
              </a:rPr>
              <a:t>Opentex</a:t>
            </a:r>
          </a:p>
        </p:txBody>
      </p:sp>
      <p:sp>
        <p:nvSpPr>
          <p:cNvPr id="18" name="Rounded Rectangle 17">
            <a:extLst>
              <a:ext uri="{FF2B5EF4-FFF2-40B4-BE49-F238E27FC236}">
                <a16:creationId xmlns:a16="http://schemas.microsoft.com/office/drawing/2014/main" id="{D3B0D26D-2AB5-674A-869A-28176CC604CC}"/>
              </a:ext>
            </a:extLst>
          </p:cNvPr>
          <p:cNvSpPr/>
          <p:nvPr/>
        </p:nvSpPr>
        <p:spPr>
          <a:xfrm>
            <a:off x="411934" y="3657145"/>
            <a:ext cx="8002975" cy="4912229"/>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5" name="TextBox 15"/>
          <p:cNvSpPr txBox="1"/>
          <p:nvPr/>
        </p:nvSpPr>
        <p:spPr>
          <a:xfrm>
            <a:off x="857318" y="3897216"/>
            <a:ext cx="7592698" cy="4488408"/>
          </a:xfrm>
          <a:prstGeom prst="rect">
            <a:avLst/>
          </a:prstGeom>
        </p:spPr>
        <p:txBody>
          <a:bodyPr wrap="square" lIns="0" tIns="0" rIns="0" bIns="0" rtlCol="0" anchor="t">
            <a:spAutoFit/>
          </a:bodyPr>
          <a:lstStyle/>
          <a:p>
            <a:pPr>
              <a:lnSpc>
                <a:spcPts val="4435"/>
              </a:lnSpc>
            </a:pPr>
            <a:r>
              <a:rPr lang="en-US" sz="3000" dirty="0">
                <a:solidFill>
                  <a:srgbClr val="000000"/>
                </a:solidFill>
                <a:latin typeface="Nunito Sans"/>
              </a:rPr>
              <a:t>Neural impulses are rapid electrical signals that travel along neurons in the nervous system, facilitating physiological and </a:t>
            </a:r>
            <a:r>
              <a:rPr lang="en-US" sz="3000" dirty="0" err="1">
                <a:solidFill>
                  <a:srgbClr val="000000"/>
                </a:solidFill>
                <a:latin typeface="Nunito Sans"/>
              </a:rPr>
              <a:t>behavioural</a:t>
            </a:r>
            <a:r>
              <a:rPr lang="en-US" sz="3000" dirty="0">
                <a:solidFill>
                  <a:srgbClr val="000000"/>
                </a:solidFill>
                <a:latin typeface="Nunito Sans"/>
              </a:rPr>
              <a:t> responses to stimuli.</a:t>
            </a:r>
          </a:p>
          <a:p>
            <a:pPr>
              <a:lnSpc>
                <a:spcPts val="4435"/>
              </a:lnSpc>
            </a:pPr>
            <a:r>
              <a:rPr lang="en-US" sz="3000" dirty="0">
                <a:solidFill>
                  <a:srgbClr val="000000"/>
                </a:solidFill>
                <a:latin typeface="Nunito Sans"/>
              </a:rPr>
              <a:t>The transmission of a nerve impulse includes below stages:</a:t>
            </a:r>
          </a:p>
          <a:p>
            <a:pPr>
              <a:lnSpc>
                <a:spcPts val="4435"/>
              </a:lnSpc>
            </a:pPr>
            <a:r>
              <a:rPr lang="en-US" sz="3000" dirty="0">
                <a:solidFill>
                  <a:srgbClr val="000000"/>
                </a:solidFill>
                <a:latin typeface="Nunito Sans"/>
              </a:rPr>
              <a:t>Polarization, Depolarization, Repolarization</a:t>
            </a:r>
          </a:p>
          <a:p>
            <a:pPr>
              <a:lnSpc>
                <a:spcPts val="4435"/>
              </a:lnSpc>
            </a:pPr>
            <a:r>
              <a:rPr lang="en-US" sz="3000" dirty="0">
                <a:solidFill>
                  <a:srgbClr val="000000"/>
                </a:solidFill>
                <a:latin typeface="Nunito Sans"/>
              </a:rPr>
              <a:t>Refractory Period.</a:t>
            </a:r>
            <a:endParaRPr lang="en-US" sz="3168" dirty="0">
              <a:solidFill>
                <a:srgbClr val="000000"/>
              </a:solidFill>
              <a:latin typeface="Nunito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9807440" y="3223042"/>
            <a:ext cx="7815761" cy="5682024"/>
          </a:xfrm>
          <a:custGeom>
            <a:avLst/>
            <a:gdLst/>
            <a:ahLst/>
            <a:cxnLst/>
            <a:rect l="l" t="t" r="r" b="b"/>
            <a:pathLst>
              <a:path w="7009856" h="5294855">
                <a:moveTo>
                  <a:pt x="0" y="0"/>
                </a:moveTo>
                <a:lnTo>
                  <a:pt x="7009856" y="0"/>
                </a:lnTo>
                <a:lnTo>
                  <a:pt x="7009856" y="5294855"/>
                </a:lnTo>
                <a:lnTo>
                  <a:pt x="0" y="5294855"/>
                </a:lnTo>
                <a:lnTo>
                  <a:pt x="0" y="0"/>
                </a:lnTo>
                <a:close/>
              </a:path>
            </a:pathLst>
          </a:custGeom>
          <a:blipFill>
            <a:blip r:embed="rId5"/>
            <a:stretch>
              <a:fillRect/>
            </a:stretch>
          </a:blipFill>
        </p:spPr>
      </p:sp>
      <p:sp>
        <p:nvSpPr>
          <p:cNvPr id="18" name="TextBox 18"/>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dirty="0">
                <a:solidFill>
                  <a:srgbClr val="FFFFFF"/>
                </a:solidFill>
                <a:latin typeface="Nunito Sans Heavy"/>
              </a:rPr>
              <a:t>03</a:t>
            </a:r>
          </a:p>
        </p:txBody>
      </p:sp>
      <p:sp>
        <p:nvSpPr>
          <p:cNvPr id="19" name="TextBox 19"/>
          <p:cNvSpPr txBox="1"/>
          <p:nvPr/>
        </p:nvSpPr>
        <p:spPr>
          <a:xfrm>
            <a:off x="6265961" y="605875"/>
            <a:ext cx="11938374" cy="1209663"/>
          </a:xfrm>
          <a:prstGeom prst="rect">
            <a:avLst/>
          </a:prstGeom>
        </p:spPr>
        <p:txBody>
          <a:bodyPr lIns="0" tIns="0" rIns="0" bIns="0" rtlCol="0" anchor="t">
            <a:spAutoFit/>
          </a:bodyPr>
          <a:lstStyle/>
          <a:p>
            <a:pPr algn="ctr">
              <a:lnSpc>
                <a:spcPts val="9975"/>
              </a:lnSpc>
            </a:pPr>
            <a:r>
              <a:rPr lang="en-US" sz="7125">
                <a:solidFill>
                  <a:srgbClr val="65A4CD"/>
                </a:solidFill>
                <a:latin typeface="Nunito Sans Heavy"/>
              </a:rPr>
              <a:t>Biological Neural Networks</a:t>
            </a:r>
          </a:p>
        </p:txBody>
      </p:sp>
      <p:sp>
        <p:nvSpPr>
          <p:cNvPr id="21" name="Rounded Rectangle 20">
            <a:extLst>
              <a:ext uri="{FF2B5EF4-FFF2-40B4-BE49-F238E27FC236}">
                <a16:creationId xmlns:a16="http://schemas.microsoft.com/office/drawing/2014/main" id="{CF7EF239-BCEE-F443-877F-F35A8A45DA66}"/>
              </a:ext>
            </a:extLst>
          </p:cNvPr>
          <p:cNvSpPr/>
          <p:nvPr/>
        </p:nvSpPr>
        <p:spPr>
          <a:xfrm>
            <a:off x="1089411" y="3938074"/>
            <a:ext cx="7216389" cy="356762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20" name="TextBox 20"/>
          <p:cNvSpPr txBox="1"/>
          <p:nvPr/>
        </p:nvSpPr>
        <p:spPr>
          <a:xfrm>
            <a:off x="1439821" y="4222948"/>
            <a:ext cx="6954781" cy="3190361"/>
          </a:xfrm>
          <a:prstGeom prst="rect">
            <a:avLst/>
          </a:prstGeom>
        </p:spPr>
        <p:txBody>
          <a:bodyPr wrap="square" lIns="0" tIns="0" rIns="0" bIns="0" rtlCol="0" anchor="t">
            <a:spAutoFit/>
          </a:bodyPr>
          <a:lstStyle/>
          <a:p>
            <a:pPr>
              <a:lnSpc>
                <a:spcPts val="4200"/>
              </a:lnSpc>
            </a:pPr>
            <a:r>
              <a:rPr lang="en-US" sz="3000" dirty="0">
                <a:solidFill>
                  <a:srgbClr val="000000"/>
                </a:solidFill>
                <a:latin typeface="Arial Unicode"/>
              </a:rPr>
              <a:t>Biological neural networks are the complex systems of neurons and their connections in organisms, crucial for processing and transmitting information, enabling perception, decision-making, and </a:t>
            </a:r>
            <a:r>
              <a:rPr lang="en-US" sz="3000" dirty="0" err="1">
                <a:solidFill>
                  <a:srgbClr val="000000"/>
                </a:solidFill>
                <a:latin typeface="Arial Unicode"/>
              </a:rPr>
              <a:t>behaviour</a:t>
            </a:r>
            <a:r>
              <a:rPr lang="en-US" sz="3000" dirty="0">
                <a:solidFill>
                  <a:srgbClr val="000000"/>
                </a:solidFill>
                <a:latin typeface="Arial Unicode"/>
              </a:rPr>
              <a:t>.</a:t>
            </a:r>
          </a:p>
        </p:txBody>
      </p:sp>
      <p:sp>
        <p:nvSpPr>
          <p:cNvPr id="23" name="Freeform 4">
            <a:extLst>
              <a:ext uri="{FF2B5EF4-FFF2-40B4-BE49-F238E27FC236}">
                <a16:creationId xmlns:a16="http://schemas.microsoft.com/office/drawing/2014/main" id="{8BDAEF88-EB11-A541-A84A-B92FCA6E77C5}"/>
              </a:ext>
            </a:extLst>
          </p:cNvPr>
          <p:cNvSpPr/>
          <p:nvPr/>
        </p:nvSpPr>
        <p:spPr>
          <a:xfrm>
            <a:off x="9807440" y="3223042"/>
            <a:ext cx="7815762" cy="5682024"/>
          </a:xfrm>
          <a:custGeom>
            <a:avLst/>
            <a:gdLst/>
            <a:ahLst/>
            <a:cxnLst/>
            <a:rect l="l" t="t" r="r" b="b"/>
            <a:pathLst>
              <a:path w="14509487" h="8229600">
                <a:moveTo>
                  <a:pt x="0" y="0"/>
                </a:moveTo>
                <a:lnTo>
                  <a:pt x="14509487" y="0"/>
                </a:lnTo>
                <a:lnTo>
                  <a:pt x="14509487" y="8229600"/>
                </a:lnTo>
                <a:lnTo>
                  <a:pt x="0" y="8229600"/>
                </a:lnTo>
                <a:lnTo>
                  <a:pt x="0" y="0"/>
                </a:lnTo>
                <a:close/>
              </a:path>
            </a:pathLst>
          </a:custGeom>
          <a:blipFill>
            <a:blip r:embed="rId6"/>
            <a:stretch>
              <a:fillRect t="-1689" r="-4318" b="-1689"/>
            </a:stretch>
          </a:blipFill>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23"/>
                                        </p:tgtEl>
                                      </p:cBhvr>
                                    </p:animEffect>
                                    <p:set>
                                      <p:cBhvr>
                                        <p:cTn id="7"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BBAC02EE-0345-B04A-96DC-489C65AFA47E}"/>
              </a:ext>
            </a:extLst>
          </p:cNvPr>
          <p:cNvSpPr/>
          <p:nvPr/>
        </p:nvSpPr>
        <p:spPr>
          <a:xfrm>
            <a:off x="411934" y="4144313"/>
            <a:ext cx="5836466" cy="4542495"/>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2" name="Group 2"/>
          <p:cNvGrpSpPr/>
          <p:nvPr/>
        </p:nvGrpSpPr>
        <p:grpSpPr>
          <a:xfrm>
            <a:off x="-35788" y="-987551"/>
            <a:ext cx="18323788" cy="12262104"/>
            <a:chOff x="-47718" y="0"/>
            <a:chExt cx="24431718" cy="16349471"/>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47718" y="8103568"/>
              <a:ext cx="8198459"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txBody>
            <a:bodyPr/>
            <a:lstStyle/>
            <a:p>
              <a:endParaRPr lang="en-US" dirty="0"/>
            </a:p>
          </p:txBody>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3">
                <a:alphaModFix amt="50000"/>
                <a:extLst>
                  <a:ext uri="{96DAC541-7B7A-43D3-8B79-37D633B846F1}">
                    <asvg:svgBlip xmlns:asvg="http://schemas.microsoft.com/office/drawing/2016/SVG/main" r:embed="rId4"/>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7736526" y="8099701"/>
            <a:ext cx="9551641" cy="1513949"/>
          </a:xfrm>
          <a:custGeom>
            <a:avLst/>
            <a:gdLst/>
            <a:ahLst/>
            <a:cxnLst/>
            <a:rect l="l" t="t" r="r" b="b"/>
            <a:pathLst>
              <a:path w="9551641" h="1513949">
                <a:moveTo>
                  <a:pt x="0" y="0"/>
                </a:moveTo>
                <a:lnTo>
                  <a:pt x="9551641" y="0"/>
                </a:lnTo>
                <a:lnTo>
                  <a:pt x="9551641" y="1513949"/>
                </a:lnTo>
                <a:lnTo>
                  <a:pt x="0" y="1513949"/>
                </a:lnTo>
                <a:lnTo>
                  <a:pt x="0" y="0"/>
                </a:lnTo>
                <a:close/>
              </a:path>
            </a:pathLst>
          </a:custGeom>
          <a:blipFill>
            <a:blip r:embed="rId5"/>
            <a:stretch>
              <a:fillRect/>
            </a:stretch>
          </a:blipFill>
        </p:spPr>
      </p:sp>
      <p:sp>
        <p:nvSpPr>
          <p:cNvPr id="13" name="Freeform 13"/>
          <p:cNvSpPr/>
          <p:nvPr/>
        </p:nvSpPr>
        <p:spPr>
          <a:xfrm>
            <a:off x="6806687" y="2187299"/>
            <a:ext cx="11313815" cy="4854809"/>
          </a:xfrm>
          <a:custGeom>
            <a:avLst/>
            <a:gdLst/>
            <a:ahLst/>
            <a:cxnLst/>
            <a:rect l="l" t="t" r="r" b="b"/>
            <a:pathLst>
              <a:path w="11313815" h="4854809">
                <a:moveTo>
                  <a:pt x="0" y="0"/>
                </a:moveTo>
                <a:lnTo>
                  <a:pt x="11313815" y="0"/>
                </a:lnTo>
                <a:lnTo>
                  <a:pt x="11313815" y="4854809"/>
                </a:lnTo>
                <a:lnTo>
                  <a:pt x="0" y="4854809"/>
                </a:lnTo>
                <a:lnTo>
                  <a:pt x="0" y="0"/>
                </a:lnTo>
                <a:close/>
              </a:path>
            </a:pathLst>
          </a:custGeom>
          <a:blipFill>
            <a:blip r:embed="rId6"/>
            <a:stretch>
              <a:fillRect/>
            </a:stretch>
          </a:blipFill>
        </p:spPr>
      </p:sp>
      <p:sp>
        <p:nvSpPr>
          <p:cNvPr id="14" name="TextBox 14"/>
          <p:cNvSpPr txBox="1"/>
          <p:nvPr/>
        </p:nvSpPr>
        <p:spPr>
          <a:xfrm>
            <a:off x="12231648" y="258763"/>
            <a:ext cx="5868622" cy="1377949"/>
          </a:xfrm>
          <a:prstGeom prst="rect">
            <a:avLst/>
          </a:prstGeom>
        </p:spPr>
        <p:txBody>
          <a:bodyPr lIns="0" tIns="0" rIns="0" bIns="0" rtlCol="0" anchor="t">
            <a:spAutoFit/>
          </a:bodyPr>
          <a:lstStyle/>
          <a:p>
            <a:pPr algn="ctr">
              <a:lnSpc>
                <a:spcPts val="11200"/>
              </a:lnSpc>
            </a:pPr>
            <a:r>
              <a:rPr lang="en-US" sz="8000">
                <a:solidFill>
                  <a:srgbClr val="65A4CD"/>
                </a:solidFill>
                <a:latin typeface="Nunito Sans Heavy"/>
              </a:rPr>
              <a:t>Spike Train</a:t>
            </a:r>
          </a:p>
        </p:txBody>
      </p:sp>
      <p:sp>
        <p:nvSpPr>
          <p:cNvPr id="15" name="TextBox 15"/>
          <p:cNvSpPr txBox="1"/>
          <p:nvPr/>
        </p:nvSpPr>
        <p:spPr>
          <a:xfrm>
            <a:off x="752435" y="4516354"/>
            <a:ext cx="5387531" cy="3910501"/>
          </a:xfrm>
          <a:prstGeom prst="rect">
            <a:avLst/>
          </a:prstGeom>
        </p:spPr>
        <p:txBody>
          <a:bodyPr lIns="0" tIns="0" rIns="0" bIns="0" rtlCol="0" anchor="t">
            <a:spAutoFit/>
          </a:bodyPr>
          <a:lstStyle/>
          <a:p>
            <a:pPr>
              <a:lnSpc>
                <a:spcPts val="4435"/>
              </a:lnSpc>
            </a:pPr>
            <a:r>
              <a:rPr lang="en-US" sz="3168" dirty="0">
                <a:solidFill>
                  <a:srgbClr val="000000"/>
                </a:solidFill>
                <a:latin typeface="Nunito Sans"/>
              </a:rPr>
              <a:t>Spike trains are the language of neurons. People tend to think of spikes as point-events and spike trains as point-</a:t>
            </a:r>
            <a:r>
              <a:rPr lang="en-US" sz="3168" dirty="0" err="1">
                <a:solidFill>
                  <a:srgbClr val="000000"/>
                </a:solidFill>
                <a:latin typeface="Nunito Sans"/>
              </a:rPr>
              <a:t>processe</a:t>
            </a:r>
            <a:r>
              <a:rPr lang="en-US" sz="3168" dirty="0">
                <a:solidFill>
                  <a:srgbClr val="000000"/>
                </a:solidFill>
                <a:latin typeface="Nunito Sans"/>
              </a:rPr>
              <a:t> and assume spike trains are generated by random processes.</a:t>
            </a:r>
          </a:p>
        </p:txBody>
      </p:sp>
      <p:sp>
        <p:nvSpPr>
          <p:cNvPr id="16" name="TextBox 16"/>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04</a:t>
            </a:r>
          </a:p>
        </p:txBody>
      </p:sp>
      <p:sp>
        <p:nvSpPr>
          <p:cNvPr id="17" name="TextBox 17"/>
          <p:cNvSpPr txBox="1"/>
          <p:nvPr/>
        </p:nvSpPr>
        <p:spPr>
          <a:xfrm>
            <a:off x="10542597" y="7502761"/>
            <a:ext cx="3528116" cy="727710"/>
          </a:xfrm>
          <a:prstGeom prst="rect">
            <a:avLst/>
          </a:prstGeom>
        </p:spPr>
        <p:txBody>
          <a:bodyPr lIns="0" tIns="0" rIns="0" bIns="0" rtlCol="0" anchor="t">
            <a:spAutoFit/>
          </a:bodyPr>
          <a:lstStyle/>
          <a:p>
            <a:pPr algn="ctr">
              <a:lnSpc>
                <a:spcPts val="2940"/>
              </a:lnSpc>
            </a:pPr>
            <a:r>
              <a:rPr lang="en-US" sz="2100" u="sng" dirty="0">
                <a:solidFill>
                  <a:srgbClr val="000000"/>
                </a:solidFill>
                <a:latin typeface="Nunito Sans"/>
                <a:hlinkClick r:id="rId7" tooltip="http://jackterwilliger.com/biological-neural-networks-part-i-spiking-neurons/"/>
              </a:rPr>
              <a:t>Soucre:  Spiking Neurons</a:t>
            </a:r>
          </a:p>
          <a:p>
            <a:pPr algn="ctr">
              <a:lnSpc>
                <a:spcPts val="2940"/>
              </a:lnSpc>
              <a:spcBef>
                <a:spcPct val="0"/>
              </a:spcBef>
            </a:pPr>
            <a:endParaRPr lang="en-US" sz="2100" u="sng" dirty="0">
              <a:solidFill>
                <a:srgbClr val="000000"/>
              </a:solidFill>
              <a:latin typeface="Nunito Sans"/>
              <a:hlinkClick r:id="rId7" tooltip="http://jackterwilliger.com/biological-neural-networks-part-i-spiking-neuro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888" b="-5888"/>
            </a:stretch>
          </a:blipFill>
        </p:spPr>
      </p:sp>
      <p:sp>
        <p:nvSpPr>
          <p:cNvPr id="3" name="TextBox 3"/>
          <p:cNvSpPr txBox="1"/>
          <p:nvPr/>
        </p:nvSpPr>
        <p:spPr>
          <a:xfrm>
            <a:off x="3283182" y="3661103"/>
            <a:ext cx="11721636" cy="2712086"/>
          </a:xfrm>
          <a:prstGeom prst="rect">
            <a:avLst/>
          </a:prstGeom>
        </p:spPr>
        <p:txBody>
          <a:bodyPr lIns="0" tIns="0" rIns="0" bIns="0" rtlCol="0" anchor="t">
            <a:spAutoFit/>
          </a:bodyPr>
          <a:lstStyle/>
          <a:p>
            <a:pPr algn="ctr">
              <a:lnSpc>
                <a:spcPts val="10400"/>
              </a:lnSpc>
            </a:pPr>
            <a:r>
              <a:rPr lang="en-US" sz="10400">
                <a:solidFill>
                  <a:srgbClr val="000000"/>
                </a:solidFill>
                <a:latin typeface="Yeseva One"/>
              </a:rPr>
              <a:t>2 Historical</a:t>
            </a:r>
          </a:p>
          <a:p>
            <a:pPr algn="ctr">
              <a:lnSpc>
                <a:spcPts val="10400"/>
              </a:lnSpc>
            </a:pPr>
            <a:r>
              <a:rPr lang="en-US" sz="10400">
                <a:solidFill>
                  <a:srgbClr val="000000"/>
                </a:solidFill>
                <a:latin typeface="Yeseva One"/>
              </a:rPr>
              <a:t>Models</a:t>
            </a:r>
          </a:p>
        </p:txBody>
      </p:sp>
      <p:sp>
        <p:nvSpPr>
          <p:cNvPr id="4" name="TextBox 4"/>
          <p:cNvSpPr txBox="1"/>
          <p:nvPr/>
        </p:nvSpPr>
        <p:spPr>
          <a:xfrm>
            <a:off x="3283182" y="1089025"/>
            <a:ext cx="11721636" cy="400050"/>
          </a:xfrm>
          <a:prstGeom prst="rect">
            <a:avLst/>
          </a:prstGeom>
        </p:spPr>
        <p:txBody>
          <a:bodyPr lIns="0" tIns="0" rIns="0" bIns="0" rtlCol="0" anchor="t">
            <a:spAutoFit/>
          </a:bodyPr>
          <a:lstStyle/>
          <a:p>
            <a:pPr algn="ctr">
              <a:lnSpc>
                <a:spcPts val="3000"/>
              </a:lnSpc>
            </a:pPr>
            <a:r>
              <a:rPr lang="en-US" sz="3000">
                <a:solidFill>
                  <a:srgbClr val="000000"/>
                </a:solidFill>
                <a:latin typeface="Libre Baskerville"/>
              </a:rPr>
              <a:t>University Colleage Cork</a:t>
            </a:r>
          </a:p>
        </p:txBody>
      </p:sp>
      <p:sp>
        <p:nvSpPr>
          <p:cNvPr id="5" name="TextBox 5"/>
          <p:cNvSpPr txBox="1"/>
          <p:nvPr/>
        </p:nvSpPr>
        <p:spPr>
          <a:xfrm>
            <a:off x="3283182" y="8858250"/>
            <a:ext cx="11721636" cy="400050"/>
          </a:xfrm>
          <a:prstGeom prst="rect">
            <a:avLst/>
          </a:prstGeom>
        </p:spPr>
        <p:txBody>
          <a:bodyPr lIns="0" tIns="0" rIns="0" bIns="0" rtlCol="0" anchor="t">
            <a:spAutoFit/>
          </a:bodyPr>
          <a:lstStyle/>
          <a:p>
            <a:pPr algn="ctr">
              <a:lnSpc>
                <a:spcPts val="3000"/>
              </a:lnSpc>
            </a:pPr>
            <a:r>
              <a:rPr lang="en-US" sz="3000">
                <a:solidFill>
                  <a:srgbClr val="000000"/>
                </a:solidFill>
                <a:latin typeface="Libre Baskerville"/>
              </a:rPr>
              <a:t>Kai</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87551"/>
            <a:ext cx="18288000" cy="12262103"/>
            <a:chOff x="0" y="0"/>
            <a:chExt cx="24384000" cy="16349470"/>
          </a:xfrm>
        </p:grpSpPr>
        <p:sp>
          <p:nvSpPr>
            <p:cNvPr id="3" name="Freeform 3"/>
            <p:cNvSpPr/>
            <p:nvPr/>
          </p:nvSpPr>
          <p:spPr>
            <a:xfrm>
              <a:off x="0"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4" name="Freeform 4"/>
            <p:cNvSpPr/>
            <p:nvPr/>
          </p:nvSpPr>
          <p:spPr>
            <a:xfrm>
              <a:off x="0"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5" name="Freeform 5"/>
            <p:cNvSpPr/>
            <p:nvPr/>
          </p:nvSpPr>
          <p:spPr>
            <a:xfrm>
              <a:off x="8107869" y="0"/>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6" name="Freeform 6"/>
            <p:cNvSpPr/>
            <p:nvPr/>
          </p:nvSpPr>
          <p:spPr>
            <a:xfrm>
              <a:off x="8107869" y="8103568"/>
              <a:ext cx="8198458" cy="8198458"/>
            </a:xfrm>
            <a:custGeom>
              <a:avLst/>
              <a:gdLst/>
              <a:ahLst/>
              <a:cxnLst/>
              <a:rect l="l" t="t" r="r" b="b"/>
              <a:pathLst>
                <a:path w="8198458" h="8198458">
                  <a:moveTo>
                    <a:pt x="0" y="0"/>
                  </a:moveTo>
                  <a:lnTo>
                    <a:pt x="8198458" y="0"/>
                  </a:lnTo>
                  <a:lnTo>
                    <a:pt x="8198458" y="8198458"/>
                  </a:lnTo>
                  <a:lnTo>
                    <a:pt x="0" y="819845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16185542" y="47445"/>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8" name="Freeform 8"/>
            <p:cNvSpPr/>
            <p:nvPr/>
          </p:nvSpPr>
          <p:spPr>
            <a:xfrm>
              <a:off x="16185542" y="8151013"/>
              <a:ext cx="8198458" cy="8198458"/>
            </a:xfrm>
            <a:custGeom>
              <a:avLst/>
              <a:gdLst/>
              <a:ahLst/>
              <a:cxnLst/>
              <a:rect l="l" t="t" r="r" b="b"/>
              <a:pathLst>
                <a:path w="8198458" h="8198458">
                  <a:moveTo>
                    <a:pt x="0" y="0"/>
                  </a:moveTo>
                  <a:lnTo>
                    <a:pt x="8198458" y="0"/>
                  </a:lnTo>
                  <a:lnTo>
                    <a:pt x="8198458" y="8198457"/>
                  </a:lnTo>
                  <a:lnTo>
                    <a:pt x="0" y="8198457"/>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grpSp>
      <p:grpSp>
        <p:nvGrpSpPr>
          <p:cNvPr id="9" name="Group 9"/>
          <p:cNvGrpSpPr/>
          <p:nvPr/>
        </p:nvGrpSpPr>
        <p:grpSpPr>
          <a:xfrm>
            <a:off x="-2038330" y="-2073710"/>
            <a:ext cx="5041299" cy="504129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5A4CD"/>
            </a:solidFill>
            <a:ln cap="sq">
              <a:no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a:off x="10799212" y="3391041"/>
            <a:ext cx="6030961" cy="5572084"/>
          </a:xfrm>
          <a:custGeom>
            <a:avLst/>
            <a:gdLst/>
            <a:ahLst/>
            <a:cxnLst/>
            <a:rect l="l" t="t" r="r" b="b"/>
            <a:pathLst>
              <a:path w="6030961" h="5572084">
                <a:moveTo>
                  <a:pt x="0" y="0"/>
                </a:moveTo>
                <a:lnTo>
                  <a:pt x="6030961" y="0"/>
                </a:lnTo>
                <a:lnTo>
                  <a:pt x="6030961" y="5572084"/>
                </a:lnTo>
                <a:lnTo>
                  <a:pt x="0" y="5572084"/>
                </a:lnTo>
                <a:lnTo>
                  <a:pt x="0" y="0"/>
                </a:lnTo>
                <a:close/>
              </a:path>
            </a:pathLst>
          </a:custGeom>
          <a:blipFill>
            <a:blip r:embed="rId4"/>
            <a:stretch>
              <a:fillRect/>
            </a:stretch>
          </a:blipFill>
        </p:spPr>
      </p:sp>
      <p:sp>
        <p:nvSpPr>
          <p:cNvPr id="13" name="TextBox 13"/>
          <p:cNvSpPr txBox="1"/>
          <p:nvPr/>
        </p:nvSpPr>
        <p:spPr>
          <a:xfrm>
            <a:off x="10724366" y="502681"/>
            <a:ext cx="7563634" cy="1377949"/>
          </a:xfrm>
          <a:prstGeom prst="rect">
            <a:avLst/>
          </a:prstGeom>
        </p:spPr>
        <p:txBody>
          <a:bodyPr lIns="0" tIns="0" rIns="0" bIns="0" rtlCol="0" anchor="t">
            <a:spAutoFit/>
          </a:bodyPr>
          <a:lstStyle/>
          <a:p>
            <a:pPr algn="ctr">
              <a:lnSpc>
                <a:spcPts val="11200"/>
              </a:lnSpc>
            </a:pPr>
            <a:r>
              <a:rPr lang="en-US" sz="8000">
                <a:solidFill>
                  <a:srgbClr val="65A4CD"/>
                </a:solidFill>
                <a:latin typeface="Nunito Sans Heavy"/>
              </a:rPr>
              <a:t>The M-P Model</a:t>
            </a:r>
          </a:p>
        </p:txBody>
      </p:sp>
      <p:sp>
        <p:nvSpPr>
          <p:cNvPr id="14" name="TextBox 14"/>
          <p:cNvSpPr txBox="1"/>
          <p:nvPr/>
        </p:nvSpPr>
        <p:spPr>
          <a:xfrm>
            <a:off x="411934" y="502681"/>
            <a:ext cx="1939447" cy="1377949"/>
          </a:xfrm>
          <a:prstGeom prst="rect">
            <a:avLst/>
          </a:prstGeom>
        </p:spPr>
        <p:txBody>
          <a:bodyPr lIns="0" tIns="0" rIns="0" bIns="0" rtlCol="0" anchor="t">
            <a:spAutoFit/>
          </a:bodyPr>
          <a:lstStyle/>
          <a:p>
            <a:pPr algn="ctr">
              <a:lnSpc>
                <a:spcPts val="11200"/>
              </a:lnSpc>
            </a:pPr>
            <a:r>
              <a:rPr lang="en-US" sz="8000">
                <a:solidFill>
                  <a:srgbClr val="FFFFFF"/>
                </a:solidFill>
                <a:latin typeface="Nunito Sans Heavy"/>
              </a:rPr>
              <a:t>05</a:t>
            </a:r>
          </a:p>
        </p:txBody>
      </p:sp>
      <p:sp>
        <p:nvSpPr>
          <p:cNvPr id="23" name="Rounded Rectangle 22">
            <a:extLst>
              <a:ext uri="{FF2B5EF4-FFF2-40B4-BE49-F238E27FC236}">
                <a16:creationId xmlns:a16="http://schemas.microsoft.com/office/drawing/2014/main" id="{81B87C73-A47C-7849-ACEF-715DA51A31A7}"/>
              </a:ext>
            </a:extLst>
          </p:cNvPr>
          <p:cNvSpPr/>
          <p:nvPr/>
        </p:nvSpPr>
        <p:spPr>
          <a:xfrm>
            <a:off x="905158" y="3911883"/>
            <a:ext cx="7971634" cy="4530401"/>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5" name="TextBox 15"/>
          <p:cNvSpPr txBox="1"/>
          <p:nvPr/>
        </p:nvSpPr>
        <p:spPr>
          <a:xfrm>
            <a:off x="1143000" y="4095526"/>
            <a:ext cx="7733791" cy="4828245"/>
          </a:xfrm>
          <a:prstGeom prst="rect">
            <a:avLst/>
          </a:prstGeom>
        </p:spPr>
        <p:txBody>
          <a:bodyPr wrap="square" lIns="0" tIns="0" rIns="0" bIns="0" rtlCol="0" anchor="t">
            <a:spAutoFit/>
          </a:bodyPr>
          <a:lstStyle/>
          <a:p>
            <a:pPr>
              <a:lnSpc>
                <a:spcPts val="4200"/>
              </a:lnSpc>
            </a:pPr>
            <a:r>
              <a:rPr lang="en-US" sz="3000" dirty="0">
                <a:solidFill>
                  <a:srgbClr val="000000"/>
                </a:solidFill>
                <a:latin typeface="Nunito Sans"/>
              </a:rPr>
              <a:t>The MP Neuron model, proposed by Warren McCulloch and Walter Pitts in 1943.</a:t>
            </a:r>
          </a:p>
          <a:p>
            <a:pPr>
              <a:lnSpc>
                <a:spcPts val="4200"/>
              </a:lnSpc>
            </a:pPr>
            <a:r>
              <a:rPr lang="en-US" sz="3000" dirty="0">
                <a:solidFill>
                  <a:srgbClr val="000000"/>
                </a:solidFill>
                <a:latin typeface="Nunito Sans"/>
              </a:rPr>
              <a:t>The MP Neuron model represents a binary threshold logic neuron, where inputs are binary (on/off) and weighted connections are summed. If the weighted sum exceeds a threshold, the neuron fires (outputs 1); otherwise, it does not fire (outputs 0) [1].</a:t>
            </a:r>
          </a:p>
          <a:p>
            <a:pPr algn="ctr">
              <a:lnSpc>
                <a:spcPts val="4200"/>
              </a:lnSpc>
              <a:spcBef>
                <a:spcPct val="0"/>
              </a:spcBef>
            </a:pPr>
            <a:endParaRPr lang="en-US" sz="3000" dirty="0">
              <a:solidFill>
                <a:srgbClr val="000000"/>
              </a:solidFill>
              <a:latin typeface="Nunito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1125</TotalTime>
  <Words>914</Words>
  <Application>Microsoft Macintosh PowerPoint</Application>
  <PresentationFormat>Custom</PresentationFormat>
  <Paragraphs>95</Paragraphs>
  <Slides>17</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Calibri</vt:lpstr>
      <vt:lpstr>Nunito Sans</vt:lpstr>
      <vt:lpstr>Nunito Sans Heavy</vt:lpstr>
      <vt:lpstr>Arial</vt:lpstr>
      <vt:lpstr>Libre Baskerville</vt:lpstr>
      <vt:lpstr>Yeseva One</vt:lpstr>
      <vt:lpstr>Nunito Sans Semi-Bold</vt:lpstr>
      <vt:lpstr>Arial Unicode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Deng Sucre</cp:lastModifiedBy>
  <cp:revision>60</cp:revision>
  <dcterms:created xsi:type="dcterms:W3CDTF">2006-08-16T00:00:00Z</dcterms:created>
  <dcterms:modified xsi:type="dcterms:W3CDTF">2024-03-20T18:34:09Z</dcterms:modified>
  <dc:identifier>DAF_p7YEKQg</dc:identifier>
</cp:coreProperties>
</file>

<file path=docProps/thumbnail.jpeg>
</file>